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6" name="Shape 5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4" name="Shape 10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Storyboard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794000" y="644525"/>
            <a:ext cx="18288000" cy="9652101"/>
          </a:xfrm>
          <a:prstGeom prst="rect">
            <a:avLst/>
          </a:prstGeom>
        </p:spPr>
        <p:txBody>
          <a:bodyPr anchor="t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225800" y="108362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chemeClr val="accent1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Rectangle 58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Rectangle 65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chemeClr val="accent1"/>
                </a:solidFill>
              </a:defRPr>
            </a:pPr>
          </a:p>
        </p:txBody>
      </p:sp>
      <p:sp>
        <p:nvSpPr>
          <p:cNvPr id="302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03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04" name="ZoneTexte 12"/>
          <p:cNvSpPr txBox="1"/>
          <p:nvPr/>
        </p:nvSpPr>
        <p:spPr>
          <a:xfrm>
            <a:off x="17414264" y="1744087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305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06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07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08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09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10" name="ZoneTexte 29"/>
          <p:cNvSpPr txBox="1"/>
          <p:nvPr/>
        </p:nvSpPr>
        <p:spPr>
          <a:xfrm>
            <a:off x="17402903" y="348186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311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12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13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14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15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16" name="ZoneTexte 38"/>
          <p:cNvSpPr txBox="1"/>
          <p:nvPr/>
        </p:nvSpPr>
        <p:spPr>
          <a:xfrm>
            <a:off x="17400863" y="5200096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317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18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19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20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21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22" name="ZoneTexte 45"/>
          <p:cNvSpPr txBox="1"/>
          <p:nvPr/>
        </p:nvSpPr>
        <p:spPr>
          <a:xfrm>
            <a:off x="17389504" y="698081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323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24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25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26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27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28" name="ZoneTexte 54"/>
          <p:cNvSpPr txBox="1"/>
          <p:nvPr/>
        </p:nvSpPr>
        <p:spPr>
          <a:xfrm>
            <a:off x="17387462" y="8690778"/>
            <a:ext cx="268041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329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30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31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32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33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34" name="ZoneTexte 61"/>
          <p:cNvSpPr txBox="1"/>
          <p:nvPr/>
        </p:nvSpPr>
        <p:spPr>
          <a:xfrm>
            <a:off x="17376103" y="10405765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335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36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37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38" name="Text Placeholder 4"/>
          <p:cNvSpPr/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</a:p>
        </p:txBody>
      </p:sp>
      <p:pic>
        <p:nvPicPr>
          <p:cNvPr id="339" name="Picture 105" descr="Picture 1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0952" y="1640839"/>
            <a:ext cx="8753857" cy="114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extBox 106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341" name="TextBox 107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rgbClr val="942093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0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Rectangle 7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Rectangle 8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rgbClr val="942093"/>
                </a:solidFill>
              </a:defRPr>
            </a:pPr>
          </a:p>
        </p:txBody>
      </p:sp>
      <p:sp>
        <p:nvSpPr>
          <p:cNvPr id="353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54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55" name="ZoneTexte 12"/>
          <p:cNvSpPr txBox="1"/>
          <p:nvPr/>
        </p:nvSpPr>
        <p:spPr>
          <a:xfrm>
            <a:off x="17414264" y="1744087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356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57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58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59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60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61" name="ZoneTexte 29"/>
          <p:cNvSpPr txBox="1"/>
          <p:nvPr/>
        </p:nvSpPr>
        <p:spPr>
          <a:xfrm>
            <a:off x="17402903" y="348186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362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63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64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65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66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67" name="ZoneTexte 38"/>
          <p:cNvSpPr txBox="1"/>
          <p:nvPr/>
        </p:nvSpPr>
        <p:spPr>
          <a:xfrm>
            <a:off x="17400863" y="5200096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368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69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70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71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72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73" name="ZoneTexte 45"/>
          <p:cNvSpPr txBox="1"/>
          <p:nvPr/>
        </p:nvSpPr>
        <p:spPr>
          <a:xfrm>
            <a:off x="17389504" y="698081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374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75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76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77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78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79" name="ZoneTexte 54"/>
          <p:cNvSpPr txBox="1"/>
          <p:nvPr/>
        </p:nvSpPr>
        <p:spPr>
          <a:xfrm>
            <a:off x="17387462" y="8690778"/>
            <a:ext cx="268041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380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81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82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83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84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85" name="ZoneTexte 61"/>
          <p:cNvSpPr txBox="1"/>
          <p:nvPr/>
        </p:nvSpPr>
        <p:spPr>
          <a:xfrm>
            <a:off x="17376103" y="10405765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386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87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88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389" name="Text Placeholder 4"/>
          <p:cNvSpPr/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</a:p>
        </p:txBody>
      </p:sp>
      <p:pic>
        <p:nvPicPr>
          <p:cNvPr id="3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2726" y="1682573"/>
            <a:ext cx="8722083" cy="1145532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Box 11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7200">
                <a:solidFill>
                  <a:srgbClr val="942093"/>
                </a:solidFill>
              </a:defRPr>
            </a:pPr>
            <a:r>
              <a:t>«</a:t>
            </a:r>
            <a:r>
              <a:rPr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392" name="TextBox 66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942093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393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rgbClr val="009051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1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" name="Rectangle 7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9051"/>
                </a:solidFill>
              </a:defRPr>
            </a:pPr>
          </a:p>
        </p:txBody>
      </p:sp>
      <p:sp>
        <p:nvSpPr>
          <p:cNvPr id="403" name="Rectangle 8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rgbClr val="009051"/>
                </a:solidFill>
              </a:defRPr>
            </a:pPr>
          </a:p>
        </p:txBody>
      </p:sp>
      <p:sp>
        <p:nvSpPr>
          <p:cNvPr id="404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05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06" name="ZoneTexte 12"/>
          <p:cNvSpPr txBox="1"/>
          <p:nvPr/>
        </p:nvSpPr>
        <p:spPr>
          <a:xfrm>
            <a:off x="17414264" y="1744087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407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08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09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10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11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12" name="ZoneTexte 29"/>
          <p:cNvSpPr txBox="1"/>
          <p:nvPr/>
        </p:nvSpPr>
        <p:spPr>
          <a:xfrm>
            <a:off x="17402903" y="348186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413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14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15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16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17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18" name="ZoneTexte 38"/>
          <p:cNvSpPr txBox="1"/>
          <p:nvPr/>
        </p:nvSpPr>
        <p:spPr>
          <a:xfrm>
            <a:off x="17400863" y="5200096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419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20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21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22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23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24" name="ZoneTexte 45"/>
          <p:cNvSpPr txBox="1"/>
          <p:nvPr/>
        </p:nvSpPr>
        <p:spPr>
          <a:xfrm>
            <a:off x="17389504" y="698081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425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26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27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28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29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30" name="ZoneTexte 54"/>
          <p:cNvSpPr txBox="1"/>
          <p:nvPr/>
        </p:nvSpPr>
        <p:spPr>
          <a:xfrm>
            <a:off x="17387462" y="8690778"/>
            <a:ext cx="268041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431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32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33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34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35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36" name="ZoneTexte 61"/>
          <p:cNvSpPr txBox="1"/>
          <p:nvPr/>
        </p:nvSpPr>
        <p:spPr>
          <a:xfrm>
            <a:off x="17376103" y="10405765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437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38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39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40" name="Text Placeholder 4"/>
          <p:cNvSpPr/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</a:p>
        </p:txBody>
      </p:sp>
      <p:pic>
        <p:nvPicPr>
          <p:cNvPr id="44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0952" y="1640839"/>
            <a:ext cx="8753857" cy="114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TextBox 11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009051"/>
                </a:solidFill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443" name="TextBox 66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009051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444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Text"/>
          <p:cNvSpPr txBox="1"/>
          <p:nvPr>
            <p:ph type="title"/>
          </p:nvPr>
        </p:nvSpPr>
        <p:spPr>
          <a:xfrm>
            <a:off x="-3" y="0"/>
            <a:ext cx="24523819" cy="1080000"/>
          </a:xfrm>
          <a:prstGeom prst="rect">
            <a:avLst/>
          </a:prstGeom>
          <a:solidFill>
            <a:srgbClr val="000000"/>
          </a:solidFill>
          <a:ln w="12700"/>
        </p:spPr>
        <p:txBody>
          <a:bodyPr lIns="0" tIns="0" rIns="0" bIns="0" anchor="t"/>
          <a:lstStyle>
            <a:lvl1pPr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2" name="Rectangle 7"/>
          <p:cNvSpPr/>
          <p:nvPr/>
        </p:nvSpPr>
        <p:spPr>
          <a:xfrm>
            <a:off x="8102231" y="2411935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3" name="Rectangle 8"/>
          <p:cNvSpPr/>
          <p:nvPr/>
        </p:nvSpPr>
        <p:spPr>
          <a:xfrm>
            <a:off x="16361384" y="2433969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56" name="Titre 1"/>
          <p:cNvGrpSpPr/>
          <p:nvPr/>
        </p:nvGrpSpPr>
        <p:grpSpPr>
          <a:xfrm>
            <a:off x="-1" y="1022490"/>
            <a:ext cx="24499106" cy="1136816"/>
            <a:chOff x="0" y="0"/>
            <a:chExt cx="24499104" cy="1136815"/>
          </a:xfrm>
        </p:grpSpPr>
        <p:sp>
          <p:nvSpPr>
            <p:cNvPr id="454" name="Rectangle"/>
            <p:cNvSpPr/>
            <p:nvPr/>
          </p:nvSpPr>
          <p:spPr>
            <a:xfrm>
              <a:off x="-1" y="0"/>
              <a:ext cx="24499106" cy="1136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7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</a:p>
          </p:txBody>
        </p:sp>
        <p:sp>
          <p:nvSpPr>
            <p:cNvPr id="455" name="MUST            SHOULD             COULD"/>
            <p:cNvSpPr txBox="1"/>
            <p:nvPr/>
          </p:nvSpPr>
          <p:spPr>
            <a:xfrm>
              <a:off x="-1" y="0"/>
              <a:ext cx="24499106" cy="11049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        MUST		          SHOULD	       	    COULD</a:t>
              </a:r>
            </a:p>
          </p:txBody>
        </p:sp>
      </p:grpSp>
      <p:sp>
        <p:nvSpPr>
          <p:cNvPr id="45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lIns="121919" tIns="121919" rIns="121919" bIns="121919" anchor="t"/>
          <a:lstStyle>
            <a:lvl1pPr algn="ctr" defTabSz="2438400">
              <a:lnSpc>
                <a:spcPct val="100000"/>
              </a:lnSpc>
              <a:defRPr sz="10600">
                <a:solidFill>
                  <a:srgbClr val="2928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465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2967" y="13815668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groupapa 2 petit.png" descr="groupapa 2 pet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02873" y="14548882"/>
            <a:ext cx="3772858" cy="265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54079" y="14755468"/>
            <a:ext cx="3048991" cy="892462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lide Number"/>
          <p:cNvSpPr txBox="1"/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le Text"/>
          <p:cNvSpPr txBox="1"/>
          <p:nvPr>
            <p:ph type="title"/>
          </p:nvPr>
        </p:nvSpPr>
        <p:spPr>
          <a:xfrm>
            <a:off x="14808200" y="13360400"/>
            <a:ext cx="9525000" cy="358776"/>
          </a:xfrm>
          <a:prstGeom prst="rect">
            <a:avLst/>
          </a:prstGeom>
        </p:spPr>
        <p:txBody>
          <a:bodyPr/>
          <a:lstStyle>
            <a:lvl1pPr algn="r">
              <a:defRPr baseline="-15000" spc="-79"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6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275077" y="12743729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lide Number"/>
          <p:cNvSpPr txBox="1"/>
          <p:nvPr>
            <p:ph type="sldNum" sz="quarter" idx="2"/>
          </p:nvPr>
        </p:nvSpPr>
        <p:spPr>
          <a:xfrm>
            <a:off x="18885279" y="13150794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2438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solidFill>
          <a:srgbClr val="FB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4360559"/>
            <a:ext cx="945489" cy="945006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182897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icture Placeholder 10"/>
          <p:cNvSpPr/>
          <p:nvPr>
            <p:ph type="pic" sz="half" idx="21"/>
          </p:nvPr>
        </p:nvSpPr>
        <p:spPr>
          <a:xfrm>
            <a:off x="15432524" y="-1"/>
            <a:ext cx="8951476" cy="1371600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50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1D1D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chemeClr val="accent1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5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6" name="Rectangle 58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7" name="Rectangle 65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chemeClr val="accent1"/>
                </a:solidFill>
              </a:defRPr>
            </a:pPr>
          </a:p>
        </p:txBody>
      </p:sp>
      <p:sp>
        <p:nvSpPr>
          <p:cNvPr id="528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29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30" name="ZoneTexte 12"/>
          <p:cNvSpPr txBox="1"/>
          <p:nvPr/>
        </p:nvSpPr>
        <p:spPr>
          <a:xfrm>
            <a:off x="17414264" y="1744087"/>
            <a:ext cx="179796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531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2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3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4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35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36" name="ZoneTexte 29"/>
          <p:cNvSpPr txBox="1"/>
          <p:nvPr/>
        </p:nvSpPr>
        <p:spPr>
          <a:xfrm>
            <a:off x="17402903" y="348186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537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8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9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40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41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42" name="ZoneTexte 38"/>
          <p:cNvSpPr txBox="1"/>
          <p:nvPr/>
        </p:nvSpPr>
        <p:spPr>
          <a:xfrm>
            <a:off x="17400863" y="5200096"/>
            <a:ext cx="2391490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543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44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45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46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47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48" name="ZoneTexte 45"/>
          <p:cNvSpPr txBox="1"/>
          <p:nvPr/>
        </p:nvSpPr>
        <p:spPr>
          <a:xfrm>
            <a:off x="17389504" y="6980818"/>
            <a:ext cx="3589854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549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0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1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2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53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54" name="ZoneTexte 54"/>
          <p:cNvSpPr txBox="1"/>
          <p:nvPr/>
        </p:nvSpPr>
        <p:spPr>
          <a:xfrm>
            <a:off x="17387462" y="8690778"/>
            <a:ext cx="276852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555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6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7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8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59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60" name="ZoneTexte 61"/>
          <p:cNvSpPr txBox="1"/>
          <p:nvPr/>
        </p:nvSpPr>
        <p:spPr>
          <a:xfrm>
            <a:off x="17376103" y="10405765"/>
            <a:ext cx="2217659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561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62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63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64" name="Text Placeholder 4"/>
          <p:cNvSpPr/>
          <p:nvPr>
            <p:ph type="body" sz="quarter" idx="21"/>
          </p:nvPr>
        </p:nvSpPr>
        <p:spPr>
          <a:xfrm>
            <a:off x="7912055" y="1965251"/>
            <a:ext cx="9049849" cy="483644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700"/>
            </a:pPr>
          </a:p>
        </p:txBody>
      </p:sp>
      <p:sp>
        <p:nvSpPr>
          <p:cNvPr id="565" name="TextBox 106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566" name="TextBox 107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567" name="Text Placeholder 4"/>
          <p:cNvSpPr/>
          <p:nvPr>
            <p:ph type="body" sz="quarter" idx="22"/>
          </p:nvPr>
        </p:nvSpPr>
        <p:spPr>
          <a:xfrm>
            <a:off x="7892898" y="7897652"/>
            <a:ext cx="9049848" cy="483644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</a:p>
        </p:txBody>
      </p:sp>
      <p:sp>
        <p:nvSpPr>
          <p:cNvPr id="568" name="ZoneTexte 45"/>
          <p:cNvSpPr txBox="1"/>
          <p:nvPr/>
        </p:nvSpPr>
        <p:spPr>
          <a:xfrm>
            <a:off x="7902606" y="7158618"/>
            <a:ext cx="6062187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FF26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Problèmes, attentes, frictions : </a:t>
            </a:r>
          </a:p>
        </p:txBody>
      </p:sp>
      <p:sp>
        <p:nvSpPr>
          <p:cNvPr id="56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23"/>
          <p:cNvSpPr txBox="1"/>
          <p:nvPr/>
        </p:nvSpPr>
        <p:spPr>
          <a:xfrm>
            <a:off x="18989254" y="4474234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rgbClr val="000000"/>
          </a:solidFill>
          <a:ln w="12700"/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396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Rectangle 7"/>
          <p:cNvSpPr/>
          <p:nvPr/>
        </p:nvSpPr>
        <p:spPr>
          <a:xfrm>
            <a:off x="60321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Rectangle 8"/>
          <p:cNvSpPr/>
          <p:nvPr/>
        </p:nvSpPr>
        <p:spPr>
          <a:xfrm>
            <a:off x="185203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ZoneTexte 24"/>
          <p:cNvSpPr txBox="1"/>
          <p:nvPr/>
        </p:nvSpPr>
        <p:spPr>
          <a:xfrm>
            <a:off x="23848018" y="274393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2" name="ZoneTexte 23"/>
          <p:cNvSpPr txBox="1"/>
          <p:nvPr/>
        </p:nvSpPr>
        <p:spPr>
          <a:xfrm>
            <a:off x="18976554" y="2487035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3" name="Connecteur droit 16"/>
          <p:cNvSpPr/>
          <p:nvPr/>
        </p:nvSpPr>
        <p:spPr>
          <a:xfrm>
            <a:off x="19014293" y="2697885"/>
            <a:ext cx="49197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4" name="Connecteur droit 17"/>
          <p:cNvSpPr/>
          <p:nvPr/>
        </p:nvSpPr>
        <p:spPr>
          <a:xfrm>
            <a:off x="190269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5" name="Connecteur droit 22"/>
          <p:cNvSpPr/>
          <p:nvPr/>
        </p:nvSpPr>
        <p:spPr>
          <a:xfrm>
            <a:off x="239533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6" name="ZoneTexte 27"/>
          <p:cNvSpPr txBox="1"/>
          <p:nvPr/>
        </p:nvSpPr>
        <p:spPr>
          <a:xfrm>
            <a:off x="23836658" y="469366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7" name="Connecteur droit 30"/>
          <p:cNvSpPr/>
          <p:nvPr/>
        </p:nvSpPr>
        <p:spPr>
          <a:xfrm>
            <a:off x="19014293" y="4647615"/>
            <a:ext cx="49197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8" name="Connecteur droit 31"/>
          <p:cNvSpPr/>
          <p:nvPr/>
        </p:nvSpPr>
        <p:spPr>
          <a:xfrm>
            <a:off x="19028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9" name="Connecteur droit 32"/>
          <p:cNvSpPr/>
          <p:nvPr/>
        </p:nvSpPr>
        <p:spPr>
          <a:xfrm>
            <a:off x="239419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0" name="ZoneTexte 36"/>
          <p:cNvSpPr txBox="1"/>
          <p:nvPr/>
        </p:nvSpPr>
        <p:spPr>
          <a:xfrm>
            <a:off x="238346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1" name="Connecteur droit 39"/>
          <p:cNvSpPr/>
          <p:nvPr/>
        </p:nvSpPr>
        <p:spPr>
          <a:xfrm>
            <a:off x="19014293" y="6550333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2" name="Connecteur droit 40"/>
          <p:cNvSpPr/>
          <p:nvPr/>
        </p:nvSpPr>
        <p:spPr>
          <a:xfrm>
            <a:off x="19026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" name="Connecteur droit 41"/>
          <p:cNvSpPr/>
          <p:nvPr/>
        </p:nvSpPr>
        <p:spPr>
          <a:xfrm>
            <a:off x="239399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4" name="ZoneTexte 43"/>
          <p:cNvSpPr txBox="1"/>
          <p:nvPr/>
        </p:nvSpPr>
        <p:spPr>
          <a:xfrm>
            <a:off x="238232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5" name="Connecteur droit 46"/>
          <p:cNvSpPr/>
          <p:nvPr/>
        </p:nvSpPr>
        <p:spPr>
          <a:xfrm>
            <a:off x="19014293" y="8500064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6" name="Connecteur droit 47"/>
          <p:cNvSpPr/>
          <p:nvPr/>
        </p:nvSpPr>
        <p:spPr>
          <a:xfrm>
            <a:off x="19014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7" name="Connecteur droit 48"/>
          <p:cNvSpPr/>
          <p:nvPr/>
        </p:nvSpPr>
        <p:spPr>
          <a:xfrm>
            <a:off x="239285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8" name="ZoneTexte 52"/>
          <p:cNvSpPr txBox="1"/>
          <p:nvPr/>
        </p:nvSpPr>
        <p:spPr>
          <a:xfrm>
            <a:off x="238212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9" name="Connecteur droit 55"/>
          <p:cNvSpPr/>
          <p:nvPr/>
        </p:nvSpPr>
        <p:spPr>
          <a:xfrm>
            <a:off x="19014293" y="10402781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0" name="Connecteur droit 56"/>
          <p:cNvSpPr/>
          <p:nvPr/>
        </p:nvSpPr>
        <p:spPr>
          <a:xfrm>
            <a:off x="19012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1" name="Connecteur droit 57"/>
          <p:cNvSpPr/>
          <p:nvPr/>
        </p:nvSpPr>
        <p:spPr>
          <a:xfrm>
            <a:off x="239265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2" name="Connecteur droit 62"/>
          <p:cNvSpPr/>
          <p:nvPr/>
        </p:nvSpPr>
        <p:spPr>
          <a:xfrm>
            <a:off x="19014293" y="12352511"/>
            <a:ext cx="49197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3" name="Connecteur droit 63"/>
          <p:cNvSpPr/>
          <p:nvPr/>
        </p:nvSpPr>
        <p:spPr>
          <a:xfrm>
            <a:off x="19001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4" name="Connecteur droit 64"/>
          <p:cNvSpPr/>
          <p:nvPr/>
        </p:nvSpPr>
        <p:spPr>
          <a:xfrm>
            <a:off x="239278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5" name="ZoneTexte 23"/>
          <p:cNvSpPr txBox="1"/>
          <p:nvPr/>
        </p:nvSpPr>
        <p:spPr>
          <a:xfrm>
            <a:off x="18976554" y="669419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6" name="ZoneTexte 23"/>
          <p:cNvSpPr txBox="1"/>
          <p:nvPr/>
        </p:nvSpPr>
        <p:spPr>
          <a:xfrm>
            <a:off x="18976554" y="869063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7" name="ZoneTexte 23"/>
          <p:cNvSpPr txBox="1"/>
          <p:nvPr/>
        </p:nvSpPr>
        <p:spPr>
          <a:xfrm>
            <a:off x="18976554" y="10516172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8" name="ZoneTexte 23"/>
          <p:cNvSpPr txBox="1"/>
          <p:nvPr/>
        </p:nvSpPr>
        <p:spPr>
          <a:xfrm>
            <a:off x="18986582" y="12449122"/>
            <a:ext cx="172455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9" name="ZoneTexte 23"/>
          <p:cNvSpPr txBox="1"/>
          <p:nvPr/>
        </p:nvSpPr>
        <p:spPr>
          <a:xfrm>
            <a:off x="23763768" y="12449122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70" name="ZoneTexte 23"/>
          <p:cNvSpPr txBox="1"/>
          <p:nvPr/>
        </p:nvSpPr>
        <p:spPr>
          <a:xfrm>
            <a:off x="23739008" y="1052188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71" name="ZoneTexte 23"/>
          <p:cNvSpPr txBox="1"/>
          <p:nvPr/>
        </p:nvSpPr>
        <p:spPr>
          <a:xfrm>
            <a:off x="23739008" y="86531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72" name="ZoneTexte 23"/>
          <p:cNvSpPr txBox="1"/>
          <p:nvPr/>
        </p:nvSpPr>
        <p:spPr>
          <a:xfrm>
            <a:off x="23739008" y="66973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ZoneTexte 23"/>
          <p:cNvSpPr txBox="1"/>
          <p:nvPr/>
        </p:nvSpPr>
        <p:spPr>
          <a:xfrm>
            <a:off x="18989254" y="4474234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81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chemeClr val="accent2"/>
          </a:solidFill>
          <a:ln w="12700"/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sz="quarter" idx="1"/>
          </p:nvPr>
        </p:nvSpPr>
        <p:spPr>
          <a:xfrm>
            <a:off x="396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Rectangle 7"/>
          <p:cNvSpPr/>
          <p:nvPr/>
        </p:nvSpPr>
        <p:spPr>
          <a:xfrm>
            <a:off x="6032131" y="1905157"/>
            <a:ext cx="151195" cy="108412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Rectangle 8"/>
          <p:cNvSpPr/>
          <p:nvPr/>
        </p:nvSpPr>
        <p:spPr>
          <a:xfrm>
            <a:off x="18520384" y="1905157"/>
            <a:ext cx="151195" cy="108412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ZoneTexte 24"/>
          <p:cNvSpPr txBox="1"/>
          <p:nvPr/>
        </p:nvSpPr>
        <p:spPr>
          <a:xfrm>
            <a:off x="23848018" y="274393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86" name="ZoneTexte 23"/>
          <p:cNvSpPr txBox="1"/>
          <p:nvPr/>
        </p:nvSpPr>
        <p:spPr>
          <a:xfrm>
            <a:off x="18976554" y="2487035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87" name="Connecteur droit 16"/>
          <p:cNvSpPr/>
          <p:nvPr/>
        </p:nvSpPr>
        <p:spPr>
          <a:xfrm>
            <a:off x="19014293" y="2697885"/>
            <a:ext cx="4919736" cy="1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8" name="Connecteur droit 17"/>
          <p:cNvSpPr/>
          <p:nvPr/>
        </p:nvSpPr>
        <p:spPr>
          <a:xfrm>
            <a:off x="190269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9" name="Connecteur droit 22"/>
          <p:cNvSpPr/>
          <p:nvPr/>
        </p:nvSpPr>
        <p:spPr>
          <a:xfrm>
            <a:off x="239533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0" name="ZoneTexte 27"/>
          <p:cNvSpPr txBox="1"/>
          <p:nvPr/>
        </p:nvSpPr>
        <p:spPr>
          <a:xfrm>
            <a:off x="23836658" y="469366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91" name="Connecteur droit 30"/>
          <p:cNvSpPr/>
          <p:nvPr/>
        </p:nvSpPr>
        <p:spPr>
          <a:xfrm>
            <a:off x="19014293" y="4647615"/>
            <a:ext cx="4919736" cy="1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2" name="Connecteur droit 31"/>
          <p:cNvSpPr/>
          <p:nvPr/>
        </p:nvSpPr>
        <p:spPr>
          <a:xfrm>
            <a:off x="19028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3" name="Connecteur droit 32"/>
          <p:cNvSpPr/>
          <p:nvPr/>
        </p:nvSpPr>
        <p:spPr>
          <a:xfrm>
            <a:off x="239419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4" name="ZoneTexte 36"/>
          <p:cNvSpPr txBox="1"/>
          <p:nvPr/>
        </p:nvSpPr>
        <p:spPr>
          <a:xfrm>
            <a:off x="238346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95" name="Connecteur droit 39"/>
          <p:cNvSpPr/>
          <p:nvPr/>
        </p:nvSpPr>
        <p:spPr>
          <a:xfrm>
            <a:off x="19014293" y="6550333"/>
            <a:ext cx="4919736" cy="1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6" name="Connecteur droit 40"/>
          <p:cNvSpPr/>
          <p:nvPr/>
        </p:nvSpPr>
        <p:spPr>
          <a:xfrm>
            <a:off x="19026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7" name="Connecteur droit 41"/>
          <p:cNvSpPr/>
          <p:nvPr/>
        </p:nvSpPr>
        <p:spPr>
          <a:xfrm>
            <a:off x="239399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8" name="ZoneTexte 43"/>
          <p:cNvSpPr txBox="1"/>
          <p:nvPr/>
        </p:nvSpPr>
        <p:spPr>
          <a:xfrm>
            <a:off x="238232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99" name="Connecteur droit 46"/>
          <p:cNvSpPr/>
          <p:nvPr/>
        </p:nvSpPr>
        <p:spPr>
          <a:xfrm>
            <a:off x="19014293" y="8500064"/>
            <a:ext cx="4919736" cy="1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0" name="Connecteur droit 47"/>
          <p:cNvSpPr/>
          <p:nvPr/>
        </p:nvSpPr>
        <p:spPr>
          <a:xfrm>
            <a:off x="19014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1" name="Connecteur droit 48"/>
          <p:cNvSpPr/>
          <p:nvPr/>
        </p:nvSpPr>
        <p:spPr>
          <a:xfrm>
            <a:off x="239285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2" name="ZoneTexte 52"/>
          <p:cNvSpPr txBox="1"/>
          <p:nvPr/>
        </p:nvSpPr>
        <p:spPr>
          <a:xfrm>
            <a:off x="238212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03" name="Connecteur droit 55"/>
          <p:cNvSpPr/>
          <p:nvPr/>
        </p:nvSpPr>
        <p:spPr>
          <a:xfrm>
            <a:off x="19014293" y="10402781"/>
            <a:ext cx="4919736" cy="1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4" name="Connecteur droit 56"/>
          <p:cNvSpPr/>
          <p:nvPr/>
        </p:nvSpPr>
        <p:spPr>
          <a:xfrm>
            <a:off x="19012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5" name="Connecteur droit 57"/>
          <p:cNvSpPr/>
          <p:nvPr/>
        </p:nvSpPr>
        <p:spPr>
          <a:xfrm>
            <a:off x="239265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6" name="Connecteur droit 62"/>
          <p:cNvSpPr/>
          <p:nvPr/>
        </p:nvSpPr>
        <p:spPr>
          <a:xfrm>
            <a:off x="19014293" y="12352511"/>
            <a:ext cx="4919736" cy="1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7" name="Connecteur droit 63"/>
          <p:cNvSpPr/>
          <p:nvPr/>
        </p:nvSpPr>
        <p:spPr>
          <a:xfrm>
            <a:off x="19001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8" name="Connecteur droit 64"/>
          <p:cNvSpPr/>
          <p:nvPr/>
        </p:nvSpPr>
        <p:spPr>
          <a:xfrm>
            <a:off x="239278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9" name="ZoneTexte 23"/>
          <p:cNvSpPr txBox="1"/>
          <p:nvPr/>
        </p:nvSpPr>
        <p:spPr>
          <a:xfrm>
            <a:off x="18976554" y="669419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10" name="ZoneTexte 23"/>
          <p:cNvSpPr txBox="1"/>
          <p:nvPr/>
        </p:nvSpPr>
        <p:spPr>
          <a:xfrm>
            <a:off x="18976554" y="869063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11" name="ZoneTexte 23"/>
          <p:cNvSpPr txBox="1"/>
          <p:nvPr/>
        </p:nvSpPr>
        <p:spPr>
          <a:xfrm>
            <a:off x="18976554" y="10516172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12" name="ZoneTexte 23"/>
          <p:cNvSpPr txBox="1"/>
          <p:nvPr/>
        </p:nvSpPr>
        <p:spPr>
          <a:xfrm>
            <a:off x="18986582" y="12449122"/>
            <a:ext cx="172455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13" name="ZoneTexte 23"/>
          <p:cNvSpPr txBox="1"/>
          <p:nvPr/>
        </p:nvSpPr>
        <p:spPr>
          <a:xfrm>
            <a:off x="23763768" y="12449122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14" name="ZoneTexte 23"/>
          <p:cNvSpPr txBox="1"/>
          <p:nvPr/>
        </p:nvSpPr>
        <p:spPr>
          <a:xfrm>
            <a:off x="23739008" y="1052188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15" name="ZoneTexte 23"/>
          <p:cNvSpPr txBox="1"/>
          <p:nvPr/>
        </p:nvSpPr>
        <p:spPr>
          <a:xfrm>
            <a:off x="23739008" y="86531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16" name="ZoneTexte 23"/>
          <p:cNvSpPr txBox="1"/>
          <p:nvPr/>
        </p:nvSpPr>
        <p:spPr>
          <a:xfrm>
            <a:off x="23739008" y="66973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ZoneTexte 23"/>
          <p:cNvSpPr txBox="1"/>
          <p:nvPr/>
        </p:nvSpPr>
        <p:spPr>
          <a:xfrm>
            <a:off x="18989254" y="4474234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/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396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Rectangle 7"/>
          <p:cNvSpPr/>
          <p:nvPr/>
        </p:nvSpPr>
        <p:spPr>
          <a:xfrm>
            <a:off x="6032131" y="1905157"/>
            <a:ext cx="151195" cy="10841256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Rectangle 8"/>
          <p:cNvSpPr/>
          <p:nvPr/>
        </p:nvSpPr>
        <p:spPr>
          <a:xfrm>
            <a:off x="18520384" y="1905157"/>
            <a:ext cx="151195" cy="10841256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ZoneTexte 24"/>
          <p:cNvSpPr txBox="1"/>
          <p:nvPr/>
        </p:nvSpPr>
        <p:spPr>
          <a:xfrm>
            <a:off x="23848018" y="274393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0" name="ZoneTexte 23"/>
          <p:cNvSpPr txBox="1"/>
          <p:nvPr/>
        </p:nvSpPr>
        <p:spPr>
          <a:xfrm>
            <a:off x="18976554" y="2487035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1" name="Connecteur droit 16"/>
          <p:cNvSpPr/>
          <p:nvPr/>
        </p:nvSpPr>
        <p:spPr>
          <a:xfrm>
            <a:off x="19014293" y="2697885"/>
            <a:ext cx="4919736" cy="1"/>
          </a:xfrm>
          <a:prstGeom prst="line">
            <a:avLst/>
          </a:prstGeom>
          <a:ln w="25400">
            <a:solidFill>
              <a:schemeClr val="accent5">
                <a:lumOff val="1205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2" name="Connecteur droit 17"/>
          <p:cNvSpPr/>
          <p:nvPr/>
        </p:nvSpPr>
        <p:spPr>
          <a:xfrm>
            <a:off x="190269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3" name="Connecteur droit 22"/>
          <p:cNvSpPr/>
          <p:nvPr/>
        </p:nvSpPr>
        <p:spPr>
          <a:xfrm>
            <a:off x="239533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4" name="ZoneTexte 27"/>
          <p:cNvSpPr txBox="1"/>
          <p:nvPr/>
        </p:nvSpPr>
        <p:spPr>
          <a:xfrm>
            <a:off x="23836658" y="469366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5" name="Connecteur droit 30"/>
          <p:cNvSpPr/>
          <p:nvPr/>
        </p:nvSpPr>
        <p:spPr>
          <a:xfrm>
            <a:off x="19014293" y="4647615"/>
            <a:ext cx="4919736" cy="1"/>
          </a:xfrm>
          <a:prstGeom prst="line">
            <a:avLst/>
          </a:prstGeom>
          <a:ln w="25400">
            <a:solidFill>
              <a:schemeClr val="accent5">
                <a:lumOff val="1205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6" name="Connecteur droit 31"/>
          <p:cNvSpPr/>
          <p:nvPr/>
        </p:nvSpPr>
        <p:spPr>
          <a:xfrm>
            <a:off x="19028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7" name="Connecteur droit 32"/>
          <p:cNvSpPr/>
          <p:nvPr/>
        </p:nvSpPr>
        <p:spPr>
          <a:xfrm>
            <a:off x="239419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8" name="ZoneTexte 36"/>
          <p:cNvSpPr txBox="1"/>
          <p:nvPr/>
        </p:nvSpPr>
        <p:spPr>
          <a:xfrm>
            <a:off x="238346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9" name="Connecteur droit 39"/>
          <p:cNvSpPr/>
          <p:nvPr/>
        </p:nvSpPr>
        <p:spPr>
          <a:xfrm>
            <a:off x="19014293" y="6550333"/>
            <a:ext cx="4919736" cy="1"/>
          </a:xfrm>
          <a:prstGeom prst="line">
            <a:avLst/>
          </a:prstGeom>
          <a:ln w="25400">
            <a:solidFill>
              <a:schemeClr val="accent5">
                <a:lumOff val="1205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0" name="Connecteur droit 40"/>
          <p:cNvSpPr/>
          <p:nvPr/>
        </p:nvSpPr>
        <p:spPr>
          <a:xfrm>
            <a:off x="19026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1" name="Connecteur droit 41"/>
          <p:cNvSpPr/>
          <p:nvPr/>
        </p:nvSpPr>
        <p:spPr>
          <a:xfrm>
            <a:off x="239399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2" name="ZoneTexte 43"/>
          <p:cNvSpPr txBox="1"/>
          <p:nvPr/>
        </p:nvSpPr>
        <p:spPr>
          <a:xfrm>
            <a:off x="238232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43" name="Connecteur droit 46"/>
          <p:cNvSpPr/>
          <p:nvPr/>
        </p:nvSpPr>
        <p:spPr>
          <a:xfrm>
            <a:off x="19014293" y="8500064"/>
            <a:ext cx="4919736" cy="1"/>
          </a:xfrm>
          <a:prstGeom prst="line">
            <a:avLst/>
          </a:prstGeom>
          <a:ln w="25400">
            <a:solidFill>
              <a:schemeClr val="accent5">
                <a:lumOff val="1205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4" name="Connecteur droit 47"/>
          <p:cNvSpPr/>
          <p:nvPr/>
        </p:nvSpPr>
        <p:spPr>
          <a:xfrm>
            <a:off x="19014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5" name="Connecteur droit 48"/>
          <p:cNvSpPr/>
          <p:nvPr/>
        </p:nvSpPr>
        <p:spPr>
          <a:xfrm>
            <a:off x="239285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6" name="ZoneTexte 52"/>
          <p:cNvSpPr txBox="1"/>
          <p:nvPr/>
        </p:nvSpPr>
        <p:spPr>
          <a:xfrm>
            <a:off x="238212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47" name="Connecteur droit 55"/>
          <p:cNvSpPr/>
          <p:nvPr/>
        </p:nvSpPr>
        <p:spPr>
          <a:xfrm>
            <a:off x="19014293" y="10402781"/>
            <a:ext cx="4919736" cy="1"/>
          </a:xfrm>
          <a:prstGeom prst="line">
            <a:avLst/>
          </a:prstGeom>
          <a:ln w="25400">
            <a:solidFill>
              <a:schemeClr val="accent5">
                <a:lumOff val="1205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8" name="Connecteur droit 56"/>
          <p:cNvSpPr/>
          <p:nvPr/>
        </p:nvSpPr>
        <p:spPr>
          <a:xfrm>
            <a:off x="19012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9" name="Connecteur droit 57"/>
          <p:cNvSpPr/>
          <p:nvPr/>
        </p:nvSpPr>
        <p:spPr>
          <a:xfrm>
            <a:off x="239265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0" name="Connecteur droit 62"/>
          <p:cNvSpPr/>
          <p:nvPr/>
        </p:nvSpPr>
        <p:spPr>
          <a:xfrm>
            <a:off x="19014293" y="12352511"/>
            <a:ext cx="4919736" cy="1"/>
          </a:xfrm>
          <a:prstGeom prst="line">
            <a:avLst/>
          </a:prstGeom>
          <a:ln w="25400">
            <a:solidFill>
              <a:schemeClr val="accent5">
                <a:lumOff val="1205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1" name="Connecteur droit 63"/>
          <p:cNvSpPr/>
          <p:nvPr/>
        </p:nvSpPr>
        <p:spPr>
          <a:xfrm>
            <a:off x="19001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2" name="Connecteur droit 64"/>
          <p:cNvSpPr/>
          <p:nvPr/>
        </p:nvSpPr>
        <p:spPr>
          <a:xfrm>
            <a:off x="239278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3" name="ZoneTexte 23"/>
          <p:cNvSpPr txBox="1"/>
          <p:nvPr/>
        </p:nvSpPr>
        <p:spPr>
          <a:xfrm>
            <a:off x="18976554" y="669419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54" name="ZoneTexte 23"/>
          <p:cNvSpPr txBox="1"/>
          <p:nvPr/>
        </p:nvSpPr>
        <p:spPr>
          <a:xfrm>
            <a:off x="18976554" y="869063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55" name="ZoneTexte 23"/>
          <p:cNvSpPr txBox="1"/>
          <p:nvPr/>
        </p:nvSpPr>
        <p:spPr>
          <a:xfrm>
            <a:off x="18976554" y="10516172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56" name="ZoneTexte 23"/>
          <p:cNvSpPr txBox="1"/>
          <p:nvPr/>
        </p:nvSpPr>
        <p:spPr>
          <a:xfrm>
            <a:off x="18986582" y="12449122"/>
            <a:ext cx="172455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57" name="ZoneTexte 23"/>
          <p:cNvSpPr txBox="1"/>
          <p:nvPr/>
        </p:nvSpPr>
        <p:spPr>
          <a:xfrm>
            <a:off x="23763768" y="12449122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58" name="ZoneTexte 23"/>
          <p:cNvSpPr txBox="1"/>
          <p:nvPr/>
        </p:nvSpPr>
        <p:spPr>
          <a:xfrm>
            <a:off x="23739008" y="1052188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59" name="ZoneTexte 23"/>
          <p:cNvSpPr txBox="1"/>
          <p:nvPr/>
        </p:nvSpPr>
        <p:spPr>
          <a:xfrm>
            <a:off x="23739008" y="86531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60" name="ZoneTexte 23"/>
          <p:cNvSpPr txBox="1"/>
          <p:nvPr/>
        </p:nvSpPr>
        <p:spPr>
          <a:xfrm>
            <a:off x="23739008" y="66973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oneTexte 23"/>
          <p:cNvSpPr txBox="1"/>
          <p:nvPr/>
        </p:nvSpPr>
        <p:spPr>
          <a:xfrm>
            <a:off x="18989254" y="4474234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9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chemeClr val="accent6">
              <a:lumOff val="-9568"/>
            </a:schemeClr>
          </a:solidFill>
          <a:ln w="12700"/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396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Rectangle 7"/>
          <p:cNvSpPr/>
          <p:nvPr/>
        </p:nvSpPr>
        <p:spPr>
          <a:xfrm>
            <a:off x="6032131" y="1905157"/>
            <a:ext cx="151195" cy="10841256"/>
          </a:xfrm>
          <a:prstGeom prst="rect">
            <a:avLst/>
          </a:prstGeom>
          <a:solidFill>
            <a:schemeClr val="accent6">
              <a:lumOff val="-9568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ectangle 8"/>
          <p:cNvSpPr/>
          <p:nvPr/>
        </p:nvSpPr>
        <p:spPr>
          <a:xfrm>
            <a:off x="18520384" y="1905157"/>
            <a:ext cx="151195" cy="10841256"/>
          </a:xfrm>
          <a:prstGeom prst="rect">
            <a:avLst/>
          </a:prstGeom>
          <a:solidFill>
            <a:schemeClr val="accent6">
              <a:lumOff val="-9568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ZoneTexte 24"/>
          <p:cNvSpPr txBox="1"/>
          <p:nvPr/>
        </p:nvSpPr>
        <p:spPr>
          <a:xfrm>
            <a:off x="23848018" y="274393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74" name="ZoneTexte 23"/>
          <p:cNvSpPr txBox="1"/>
          <p:nvPr/>
        </p:nvSpPr>
        <p:spPr>
          <a:xfrm>
            <a:off x="18976554" y="2487035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75" name="Connecteur droit 16"/>
          <p:cNvSpPr/>
          <p:nvPr/>
        </p:nvSpPr>
        <p:spPr>
          <a:xfrm>
            <a:off x="19014293" y="2697885"/>
            <a:ext cx="4919736" cy="1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76" name="Connecteur droit 17"/>
          <p:cNvSpPr/>
          <p:nvPr/>
        </p:nvSpPr>
        <p:spPr>
          <a:xfrm>
            <a:off x="190269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77" name="Connecteur droit 22"/>
          <p:cNvSpPr/>
          <p:nvPr/>
        </p:nvSpPr>
        <p:spPr>
          <a:xfrm>
            <a:off x="239533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78" name="ZoneTexte 27"/>
          <p:cNvSpPr txBox="1"/>
          <p:nvPr/>
        </p:nvSpPr>
        <p:spPr>
          <a:xfrm>
            <a:off x="23836658" y="469366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79" name="Connecteur droit 30"/>
          <p:cNvSpPr/>
          <p:nvPr/>
        </p:nvSpPr>
        <p:spPr>
          <a:xfrm>
            <a:off x="19014293" y="4647615"/>
            <a:ext cx="4919736" cy="1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0" name="Connecteur droit 31"/>
          <p:cNvSpPr/>
          <p:nvPr/>
        </p:nvSpPr>
        <p:spPr>
          <a:xfrm>
            <a:off x="19028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1" name="Connecteur droit 32"/>
          <p:cNvSpPr/>
          <p:nvPr/>
        </p:nvSpPr>
        <p:spPr>
          <a:xfrm>
            <a:off x="239419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2" name="ZoneTexte 36"/>
          <p:cNvSpPr txBox="1"/>
          <p:nvPr/>
        </p:nvSpPr>
        <p:spPr>
          <a:xfrm>
            <a:off x="238346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3" name="Connecteur droit 39"/>
          <p:cNvSpPr/>
          <p:nvPr/>
        </p:nvSpPr>
        <p:spPr>
          <a:xfrm>
            <a:off x="19014293" y="6550333"/>
            <a:ext cx="4919736" cy="1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4" name="Connecteur droit 40"/>
          <p:cNvSpPr/>
          <p:nvPr/>
        </p:nvSpPr>
        <p:spPr>
          <a:xfrm>
            <a:off x="19026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5" name="Connecteur droit 41"/>
          <p:cNvSpPr/>
          <p:nvPr/>
        </p:nvSpPr>
        <p:spPr>
          <a:xfrm>
            <a:off x="239399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6" name="ZoneTexte 43"/>
          <p:cNvSpPr txBox="1"/>
          <p:nvPr/>
        </p:nvSpPr>
        <p:spPr>
          <a:xfrm>
            <a:off x="238232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7" name="Connecteur droit 46"/>
          <p:cNvSpPr/>
          <p:nvPr/>
        </p:nvSpPr>
        <p:spPr>
          <a:xfrm>
            <a:off x="19014293" y="8500064"/>
            <a:ext cx="4919736" cy="1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8" name="Connecteur droit 47"/>
          <p:cNvSpPr/>
          <p:nvPr/>
        </p:nvSpPr>
        <p:spPr>
          <a:xfrm>
            <a:off x="19014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9" name="Connecteur droit 48"/>
          <p:cNvSpPr/>
          <p:nvPr/>
        </p:nvSpPr>
        <p:spPr>
          <a:xfrm>
            <a:off x="239285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0" name="ZoneTexte 52"/>
          <p:cNvSpPr txBox="1"/>
          <p:nvPr/>
        </p:nvSpPr>
        <p:spPr>
          <a:xfrm>
            <a:off x="238212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91" name="Connecteur droit 55"/>
          <p:cNvSpPr/>
          <p:nvPr/>
        </p:nvSpPr>
        <p:spPr>
          <a:xfrm>
            <a:off x="19014293" y="10402781"/>
            <a:ext cx="4919736" cy="1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2" name="Connecteur droit 56"/>
          <p:cNvSpPr/>
          <p:nvPr/>
        </p:nvSpPr>
        <p:spPr>
          <a:xfrm>
            <a:off x="19012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3" name="Connecteur droit 57"/>
          <p:cNvSpPr/>
          <p:nvPr/>
        </p:nvSpPr>
        <p:spPr>
          <a:xfrm>
            <a:off x="239265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4" name="Connecteur droit 62"/>
          <p:cNvSpPr/>
          <p:nvPr/>
        </p:nvSpPr>
        <p:spPr>
          <a:xfrm>
            <a:off x="19014293" y="12352511"/>
            <a:ext cx="4919736" cy="1"/>
          </a:xfrm>
          <a:prstGeom prst="line">
            <a:avLst/>
          </a:prstGeom>
          <a:ln w="38100">
            <a:solidFill>
              <a:schemeClr val="accent6">
                <a:lumOff val="-9568"/>
              </a:schemeClr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5" name="Connecteur droit 63"/>
          <p:cNvSpPr/>
          <p:nvPr/>
        </p:nvSpPr>
        <p:spPr>
          <a:xfrm>
            <a:off x="19001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6" name="Connecteur droit 64"/>
          <p:cNvSpPr/>
          <p:nvPr/>
        </p:nvSpPr>
        <p:spPr>
          <a:xfrm>
            <a:off x="239278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7" name="ZoneTexte 23"/>
          <p:cNvSpPr txBox="1"/>
          <p:nvPr/>
        </p:nvSpPr>
        <p:spPr>
          <a:xfrm>
            <a:off x="18976554" y="669419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98" name="ZoneTexte 23"/>
          <p:cNvSpPr txBox="1"/>
          <p:nvPr/>
        </p:nvSpPr>
        <p:spPr>
          <a:xfrm>
            <a:off x="18976554" y="869063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99" name="ZoneTexte 23"/>
          <p:cNvSpPr txBox="1"/>
          <p:nvPr/>
        </p:nvSpPr>
        <p:spPr>
          <a:xfrm>
            <a:off x="18976554" y="10516172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00" name="ZoneTexte 23"/>
          <p:cNvSpPr txBox="1"/>
          <p:nvPr/>
        </p:nvSpPr>
        <p:spPr>
          <a:xfrm>
            <a:off x="18986582" y="12449122"/>
            <a:ext cx="172455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01" name="ZoneTexte 23"/>
          <p:cNvSpPr txBox="1"/>
          <p:nvPr/>
        </p:nvSpPr>
        <p:spPr>
          <a:xfrm>
            <a:off x="23763768" y="12449122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02" name="ZoneTexte 23"/>
          <p:cNvSpPr txBox="1"/>
          <p:nvPr/>
        </p:nvSpPr>
        <p:spPr>
          <a:xfrm>
            <a:off x="23739008" y="1052188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03" name="ZoneTexte 23"/>
          <p:cNvSpPr txBox="1"/>
          <p:nvPr/>
        </p:nvSpPr>
        <p:spPr>
          <a:xfrm>
            <a:off x="23739008" y="86531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04" name="ZoneTexte 23"/>
          <p:cNvSpPr txBox="1"/>
          <p:nvPr/>
        </p:nvSpPr>
        <p:spPr>
          <a:xfrm>
            <a:off x="23739008" y="66973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oneTexte 23"/>
          <p:cNvSpPr txBox="1"/>
          <p:nvPr/>
        </p:nvSpPr>
        <p:spPr>
          <a:xfrm>
            <a:off x="18989254" y="4474234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13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rgbClr val="531B93"/>
          </a:solidFill>
          <a:ln w="12700"/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4" name="Body Level One…"/>
          <p:cNvSpPr txBox="1"/>
          <p:nvPr>
            <p:ph type="body" sz="quarter" idx="1"/>
          </p:nvPr>
        </p:nvSpPr>
        <p:spPr>
          <a:xfrm>
            <a:off x="396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Rectangle 7"/>
          <p:cNvSpPr/>
          <p:nvPr/>
        </p:nvSpPr>
        <p:spPr>
          <a:xfrm>
            <a:off x="6032131" y="1905157"/>
            <a:ext cx="151195" cy="10841256"/>
          </a:xfrm>
          <a:prstGeom prst="rect">
            <a:avLst/>
          </a:prstGeom>
          <a:solidFill>
            <a:srgbClr val="531B93"/>
          </a:solidFill>
          <a:ln w="38100">
            <a:solidFill>
              <a:srgbClr val="531B93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Rectangle 8"/>
          <p:cNvSpPr/>
          <p:nvPr/>
        </p:nvSpPr>
        <p:spPr>
          <a:xfrm>
            <a:off x="18520384" y="1905157"/>
            <a:ext cx="151195" cy="10841256"/>
          </a:xfrm>
          <a:prstGeom prst="rect">
            <a:avLst/>
          </a:prstGeom>
          <a:solidFill>
            <a:srgbClr val="531B93"/>
          </a:solidFill>
          <a:ln w="38100">
            <a:solidFill>
              <a:srgbClr val="531B93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ZoneTexte 24"/>
          <p:cNvSpPr txBox="1"/>
          <p:nvPr/>
        </p:nvSpPr>
        <p:spPr>
          <a:xfrm>
            <a:off x="23848018" y="274393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18" name="ZoneTexte 23"/>
          <p:cNvSpPr txBox="1"/>
          <p:nvPr/>
        </p:nvSpPr>
        <p:spPr>
          <a:xfrm>
            <a:off x="18976554" y="2487035"/>
            <a:ext cx="192511" cy="762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19" name="Connecteur droit 16"/>
          <p:cNvSpPr/>
          <p:nvPr/>
        </p:nvSpPr>
        <p:spPr>
          <a:xfrm>
            <a:off x="19014293" y="2697885"/>
            <a:ext cx="4919736" cy="1"/>
          </a:xfrm>
          <a:prstGeom prst="line">
            <a:avLst/>
          </a:prstGeom>
          <a:ln w="38100">
            <a:solidFill>
              <a:srgbClr val="531B93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0" name="Connecteur droit 17"/>
          <p:cNvSpPr/>
          <p:nvPr/>
        </p:nvSpPr>
        <p:spPr>
          <a:xfrm>
            <a:off x="190269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1" name="Connecteur droit 22"/>
          <p:cNvSpPr/>
          <p:nvPr/>
        </p:nvSpPr>
        <p:spPr>
          <a:xfrm>
            <a:off x="239533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2" name="ZoneTexte 27"/>
          <p:cNvSpPr txBox="1"/>
          <p:nvPr/>
        </p:nvSpPr>
        <p:spPr>
          <a:xfrm>
            <a:off x="23836658" y="4693661"/>
            <a:ext cx="163709" cy="4699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7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3" name="Connecteur droit 30"/>
          <p:cNvSpPr/>
          <p:nvPr/>
        </p:nvSpPr>
        <p:spPr>
          <a:xfrm>
            <a:off x="19014293" y="4647615"/>
            <a:ext cx="4919736" cy="1"/>
          </a:xfrm>
          <a:prstGeom prst="line">
            <a:avLst/>
          </a:prstGeom>
          <a:ln w="38100">
            <a:solidFill>
              <a:srgbClr val="531B93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4" name="Connecteur droit 31"/>
          <p:cNvSpPr/>
          <p:nvPr/>
        </p:nvSpPr>
        <p:spPr>
          <a:xfrm>
            <a:off x="19028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5" name="Connecteur droit 32"/>
          <p:cNvSpPr/>
          <p:nvPr/>
        </p:nvSpPr>
        <p:spPr>
          <a:xfrm>
            <a:off x="239419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6" name="ZoneTexte 36"/>
          <p:cNvSpPr txBox="1"/>
          <p:nvPr/>
        </p:nvSpPr>
        <p:spPr>
          <a:xfrm>
            <a:off x="238346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7" name="Connecteur droit 39"/>
          <p:cNvSpPr/>
          <p:nvPr/>
        </p:nvSpPr>
        <p:spPr>
          <a:xfrm>
            <a:off x="19014293" y="6550333"/>
            <a:ext cx="4919736" cy="1"/>
          </a:xfrm>
          <a:prstGeom prst="line">
            <a:avLst/>
          </a:prstGeom>
          <a:ln w="38100">
            <a:solidFill>
              <a:srgbClr val="531B93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8" name="Connecteur droit 40"/>
          <p:cNvSpPr/>
          <p:nvPr/>
        </p:nvSpPr>
        <p:spPr>
          <a:xfrm>
            <a:off x="19026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29" name="Connecteur droit 41"/>
          <p:cNvSpPr/>
          <p:nvPr/>
        </p:nvSpPr>
        <p:spPr>
          <a:xfrm>
            <a:off x="239399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0" name="ZoneTexte 43"/>
          <p:cNvSpPr txBox="1"/>
          <p:nvPr/>
        </p:nvSpPr>
        <p:spPr>
          <a:xfrm>
            <a:off x="238232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31" name="Connecteur droit 46"/>
          <p:cNvSpPr/>
          <p:nvPr/>
        </p:nvSpPr>
        <p:spPr>
          <a:xfrm>
            <a:off x="19014293" y="8500064"/>
            <a:ext cx="4919736" cy="1"/>
          </a:xfrm>
          <a:prstGeom prst="line">
            <a:avLst/>
          </a:prstGeom>
          <a:ln w="38100">
            <a:solidFill>
              <a:srgbClr val="531B93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2" name="Connecteur droit 47"/>
          <p:cNvSpPr/>
          <p:nvPr/>
        </p:nvSpPr>
        <p:spPr>
          <a:xfrm>
            <a:off x="19014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3" name="Connecteur droit 48"/>
          <p:cNvSpPr/>
          <p:nvPr/>
        </p:nvSpPr>
        <p:spPr>
          <a:xfrm>
            <a:off x="239285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4" name="ZoneTexte 52"/>
          <p:cNvSpPr txBox="1"/>
          <p:nvPr/>
        </p:nvSpPr>
        <p:spPr>
          <a:xfrm>
            <a:off x="238212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35" name="Connecteur droit 55"/>
          <p:cNvSpPr/>
          <p:nvPr/>
        </p:nvSpPr>
        <p:spPr>
          <a:xfrm>
            <a:off x="19014293" y="10402781"/>
            <a:ext cx="4919736" cy="1"/>
          </a:xfrm>
          <a:prstGeom prst="line">
            <a:avLst/>
          </a:prstGeom>
          <a:ln w="38100">
            <a:solidFill>
              <a:srgbClr val="531B93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6" name="Connecteur droit 56"/>
          <p:cNvSpPr/>
          <p:nvPr/>
        </p:nvSpPr>
        <p:spPr>
          <a:xfrm>
            <a:off x="19012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7" name="Connecteur droit 57"/>
          <p:cNvSpPr/>
          <p:nvPr/>
        </p:nvSpPr>
        <p:spPr>
          <a:xfrm>
            <a:off x="239265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8" name="Connecteur droit 62"/>
          <p:cNvSpPr/>
          <p:nvPr/>
        </p:nvSpPr>
        <p:spPr>
          <a:xfrm>
            <a:off x="19014293" y="12352511"/>
            <a:ext cx="4919736" cy="1"/>
          </a:xfrm>
          <a:prstGeom prst="line">
            <a:avLst/>
          </a:prstGeom>
          <a:ln w="38100">
            <a:solidFill>
              <a:srgbClr val="531B93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9" name="Connecteur droit 63"/>
          <p:cNvSpPr/>
          <p:nvPr/>
        </p:nvSpPr>
        <p:spPr>
          <a:xfrm>
            <a:off x="19001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0" name="Connecteur droit 64"/>
          <p:cNvSpPr/>
          <p:nvPr/>
        </p:nvSpPr>
        <p:spPr>
          <a:xfrm>
            <a:off x="239278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1" name="ZoneTexte 23"/>
          <p:cNvSpPr txBox="1"/>
          <p:nvPr/>
        </p:nvSpPr>
        <p:spPr>
          <a:xfrm>
            <a:off x="18976554" y="669419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42" name="ZoneTexte 23"/>
          <p:cNvSpPr txBox="1"/>
          <p:nvPr/>
        </p:nvSpPr>
        <p:spPr>
          <a:xfrm>
            <a:off x="18976554" y="8690634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43" name="ZoneTexte 23"/>
          <p:cNvSpPr txBox="1"/>
          <p:nvPr/>
        </p:nvSpPr>
        <p:spPr>
          <a:xfrm>
            <a:off x="18976554" y="10516172"/>
            <a:ext cx="172456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44" name="ZoneTexte 23"/>
          <p:cNvSpPr txBox="1"/>
          <p:nvPr/>
        </p:nvSpPr>
        <p:spPr>
          <a:xfrm>
            <a:off x="18986582" y="12449122"/>
            <a:ext cx="172455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45" name="ZoneTexte 23"/>
          <p:cNvSpPr txBox="1"/>
          <p:nvPr/>
        </p:nvSpPr>
        <p:spPr>
          <a:xfrm>
            <a:off x="23763768" y="12449122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46" name="ZoneTexte 23"/>
          <p:cNvSpPr txBox="1"/>
          <p:nvPr/>
        </p:nvSpPr>
        <p:spPr>
          <a:xfrm>
            <a:off x="23739008" y="1052188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47" name="ZoneTexte 23"/>
          <p:cNvSpPr txBox="1"/>
          <p:nvPr/>
        </p:nvSpPr>
        <p:spPr>
          <a:xfrm>
            <a:off x="23739008" y="86531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48" name="ZoneTexte 23"/>
          <p:cNvSpPr txBox="1"/>
          <p:nvPr/>
        </p:nvSpPr>
        <p:spPr>
          <a:xfrm>
            <a:off x="23739008" y="6697351"/>
            <a:ext cx="332210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Text"/>
          <p:cNvSpPr txBox="1"/>
          <p:nvPr>
            <p:ph type="title"/>
          </p:nvPr>
        </p:nvSpPr>
        <p:spPr>
          <a:xfrm>
            <a:off x="192356" y="141944"/>
            <a:ext cx="23999288" cy="136882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Rectangle 7"/>
          <p:cNvSpPr/>
          <p:nvPr/>
        </p:nvSpPr>
        <p:spPr>
          <a:xfrm>
            <a:off x="5740031" y="1905157"/>
            <a:ext cx="161622" cy="1158892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Rectangle 8"/>
          <p:cNvSpPr/>
          <p:nvPr/>
        </p:nvSpPr>
        <p:spPr>
          <a:xfrm>
            <a:off x="17097984" y="1905157"/>
            <a:ext cx="161622" cy="1158892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ZoneTexte 24"/>
          <p:cNvSpPr txBox="1"/>
          <p:nvPr/>
        </p:nvSpPr>
        <p:spPr>
          <a:xfrm>
            <a:off x="23682918" y="2743931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60" name="ZoneTexte 23"/>
          <p:cNvSpPr txBox="1"/>
          <p:nvPr/>
        </p:nvSpPr>
        <p:spPr>
          <a:xfrm>
            <a:off x="17439854" y="2690235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61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2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3" name="Connecteur droit 22"/>
          <p:cNvSpPr/>
          <p:nvPr/>
        </p:nvSpPr>
        <p:spPr>
          <a:xfrm>
            <a:off x="237882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4" name="ZoneTexte 27"/>
          <p:cNvSpPr txBox="1"/>
          <p:nvPr/>
        </p:nvSpPr>
        <p:spPr>
          <a:xfrm>
            <a:off x="23671558" y="4693661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65" name="ZoneTexte 28"/>
          <p:cNvSpPr txBox="1"/>
          <p:nvPr/>
        </p:nvSpPr>
        <p:spPr>
          <a:xfrm>
            <a:off x="17428494" y="4639965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66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7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8" name="Connecteur droit 32"/>
          <p:cNvSpPr/>
          <p:nvPr/>
        </p:nvSpPr>
        <p:spPr>
          <a:xfrm>
            <a:off x="237768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9" name="ZoneTexte 36"/>
          <p:cNvSpPr txBox="1"/>
          <p:nvPr/>
        </p:nvSpPr>
        <p:spPr>
          <a:xfrm>
            <a:off x="236695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70" name="ZoneTexte 37"/>
          <p:cNvSpPr txBox="1"/>
          <p:nvPr/>
        </p:nvSpPr>
        <p:spPr>
          <a:xfrm>
            <a:off x="17426454" y="6542683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71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72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73" name="Connecteur droit 41"/>
          <p:cNvSpPr/>
          <p:nvPr/>
        </p:nvSpPr>
        <p:spPr>
          <a:xfrm>
            <a:off x="237748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74" name="ZoneTexte 43"/>
          <p:cNvSpPr txBox="1"/>
          <p:nvPr/>
        </p:nvSpPr>
        <p:spPr>
          <a:xfrm>
            <a:off x="236581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75" name="ZoneTexte 44"/>
          <p:cNvSpPr txBox="1"/>
          <p:nvPr/>
        </p:nvSpPr>
        <p:spPr>
          <a:xfrm>
            <a:off x="17415095" y="8492413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76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77" name="Connecteur droit 47"/>
          <p:cNvSpPr/>
          <p:nvPr/>
        </p:nvSpPr>
        <p:spPr>
          <a:xfrm>
            <a:off x="17490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78" name="Connecteur droit 48"/>
          <p:cNvSpPr/>
          <p:nvPr/>
        </p:nvSpPr>
        <p:spPr>
          <a:xfrm>
            <a:off x="237634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79" name="ZoneTexte 52"/>
          <p:cNvSpPr txBox="1"/>
          <p:nvPr/>
        </p:nvSpPr>
        <p:spPr>
          <a:xfrm>
            <a:off x="236561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80" name="ZoneTexte 53"/>
          <p:cNvSpPr txBox="1"/>
          <p:nvPr/>
        </p:nvSpPr>
        <p:spPr>
          <a:xfrm>
            <a:off x="17413051" y="10395131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81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82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83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84" name="ZoneTexte 59"/>
          <p:cNvSpPr txBox="1"/>
          <p:nvPr/>
        </p:nvSpPr>
        <p:spPr>
          <a:xfrm>
            <a:off x="23644758" y="1239855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85" name="ZoneTexte 60"/>
          <p:cNvSpPr txBox="1"/>
          <p:nvPr/>
        </p:nvSpPr>
        <p:spPr>
          <a:xfrm>
            <a:off x="17401694" y="12344861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86" name="Connecteur droit 62"/>
          <p:cNvSpPr/>
          <p:nvPr/>
        </p:nvSpPr>
        <p:spPr>
          <a:xfrm>
            <a:off x="17476193" y="12352511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87" name="Connecteur droit 63"/>
          <p:cNvSpPr/>
          <p:nvPr/>
        </p:nvSpPr>
        <p:spPr>
          <a:xfrm>
            <a:off x="17477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88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pic>
        <p:nvPicPr>
          <p:cNvPr id="28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8352" y="1561308"/>
            <a:ext cx="7016165" cy="9214824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Text"/>
          <p:cNvSpPr txBox="1"/>
          <p:nvPr/>
        </p:nvSpPr>
        <p:spPr>
          <a:xfrm>
            <a:off x="192356" y="1853922"/>
            <a:ext cx="2770345" cy="382327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indent="359999">
              <a:lnSpc>
                <a:spcPct val="90000"/>
              </a:lnSpc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thispersondoesnotexist.com/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7.jpeg"/><Relationship Id="rId5" Type="http://schemas.openxmlformats.org/officeDocument/2006/relationships/image" Target="../media/image4.tif"/><Relationship Id="rId6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Paper.Sketches.1.png" descr="Paper.Sketches.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47" y="-214313"/>
            <a:ext cx="23645551" cy="1414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22031019" cy="13510633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app.xtensio.com"/>
          <p:cNvSpPr txBox="1"/>
          <p:nvPr/>
        </p:nvSpPr>
        <p:spPr>
          <a:xfrm>
            <a:off x="15548613" y="-10580"/>
            <a:ext cx="10497784" cy="11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algn="ctr" defTabSz="165100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app.xtensio.com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baseline="-28846" spc="-41" sz="1040"/>
            </a:pPr>
          </a:p>
        </p:txBody>
      </p:sp>
      <p:pic>
        <p:nvPicPr>
          <p:cNvPr id="717" name="PersonaClaire.pdf" descr="PersonaClai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403" y="1344469"/>
            <a:ext cx="17497235" cy="123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CLAIRE"/>
          <p:cNvSpPr txBox="1"/>
          <p:nvPr/>
        </p:nvSpPr>
        <p:spPr>
          <a:xfrm>
            <a:off x="859310" y="897082"/>
            <a:ext cx="3249017" cy="11183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b="1" sz="6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CLAIRE</a:t>
            </a:r>
          </a:p>
        </p:txBody>
      </p:sp>
      <p:sp>
        <p:nvSpPr>
          <p:cNvPr id="719" name="app.xtensio.com"/>
          <p:cNvSpPr txBox="1"/>
          <p:nvPr/>
        </p:nvSpPr>
        <p:spPr>
          <a:xfrm>
            <a:off x="15548613" y="-10580"/>
            <a:ext cx="10497784" cy="11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algn="ctr" defTabSz="165100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app.xtensio.com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baseline="-28846" spc="-41" sz="1040"/>
            </a:pPr>
          </a:p>
        </p:txBody>
      </p:sp>
      <p:pic>
        <p:nvPicPr>
          <p:cNvPr id="722" name="50314417_1164778197024181_8418907400840413184_n.jpg" descr="50314417_1164778197024181_841890740084041318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76950" y="295388"/>
            <a:ext cx="23422374" cy="12426502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app.xtensio.com"/>
          <p:cNvSpPr txBox="1"/>
          <p:nvPr/>
        </p:nvSpPr>
        <p:spPr>
          <a:xfrm>
            <a:off x="16259813" y="-35980"/>
            <a:ext cx="10497784" cy="11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algn="ctr" defTabSz="165100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app.xtensio.com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9071" y="989541"/>
            <a:ext cx="13894529" cy="10834159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Définition du persona :…"/>
          <p:cNvSpPr txBox="1"/>
          <p:nvPr/>
        </p:nvSpPr>
        <p:spPr>
          <a:xfrm>
            <a:off x="647590" y="1002241"/>
            <a:ext cx="8555654" cy="11384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Définition du persona : 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personnage imaginaire</a:t>
            </a:r>
            <a:r>
              <a:t> représentant un groupe cible dans le cadre d’une réflexion sur l’évolution d’un produit ou service. 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defRPr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Extrait Wikipedia :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« un Persona est une personne fictive dotée d'attributs et de caractéristiques sociales et psychologiques et qui représente un groupe cible»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copie ci-contre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On utilise aussi le terme de « buyer persona ». Mais le persona peut être BtoB, BtoC, il peut être un intermédiaire, un journaliste ou un influenceur.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itle 1"/>
          <p:cNvSpPr txBox="1"/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pPr/>
            <a:r>
              <a:t>	BABETTE</a:t>
            </a:r>
          </a:p>
        </p:txBody>
      </p:sp>
      <p:sp>
        <p:nvSpPr>
          <p:cNvPr id="729" name="Content Placeholder 2"/>
          <p:cNvSpPr txBox="1"/>
          <p:nvPr>
            <p:ph type="body" sz="quarter" idx="1"/>
          </p:nvPr>
        </p:nvSpPr>
        <p:spPr>
          <a:xfrm>
            <a:off x="370490" y="9527616"/>
            <a:ext cx="6772675" cy="3087103"/>
          </a:xfrm>
          <a:prstGeom prst="rect">
            <a:avLst/>
          </a:prstGeom>
        </p:spPr>
        <p:txBody>
          <a:bodyPr/>
          <a:lstStyle/>
          <a:p>
            <a:pPr/>
            <a:r>
              <a:t>Utilise intensivement des appareils trop vieux, elle se sent jeune mais disqualifiée par ses outils</a:t>
            </a:r>
          </a:p>
        </p:txBody>
      </p:sp>
      <p:sp>
        <p:nvSpPr>
          <p:cNvPr id="730" name="Content Placeholder 4"/>
          <p:cNvSpPr txBox="1"/>
          <p:nvPr/>
        </p:nvSpPr>
        <p:spPr>
          <a:xfrm>
            <a:off x="691801" y="6311712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tout le monde se moque de </a:t>
            </a:r>
            <a:br/>
            <a:r>
              <a:t>ma télé et de mon téléphone. C’est vrai les clapets et péritels sont d’un autre monde. Il faudrait que je change tout.</a:t>
            </a:r>
          </a:p>
        </p:txBody>
      </p:sp>
      <p:sp>
        <p:nvSpPr>
          <p:cNvPr id="731" name="Text Placeholder 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700"/>
            </a:pPr>
            <a:r>
              <a:t>69 ans, retraitée de la fonction publique, mariée à Pierre, 2 enfants, 3 petit fils (dont 1 influenceur)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700"/>
            </a:pPr>
            <a:r>
              <a:t>Vit à la campagne entretien son potager, son jardin et sa maison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700"/>
            </a:pPr>
            <a:r>
              <a:t>Garde souvent ses petits enfants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700"/>
            </a:pPr>
            <a:r>
              <a:t>MARQUE : TF1, Jardiland, Nagui</a:t>
            </a:r>
          </a:p>
        </p:txBody>
      </p:sp>
      <p:sp>
        <p:nvSpPr>
          <p:cNvPr id="732" name="Text Placeholder 4"/>
          <p:cNvSpPr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son électroménager n’a pas été changé depuis 25 ans et sa TV est encore cathodique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son téléphone à clapet ne lui permet pas de dialoguer avec ses petits enfants et de suivre leur vie sur les réseaux</a:t>
            </a:r>
          </a:p>
        </p:txBody>
      </p:sp>
      <p:sp>
        <p:nvSpPr>
          <p:cNvPr id="733" name="Triangle 12"/>
          <p:cNvSpPr/>
          <p:nvPr/>
        </p:nvSpPr>
        <p:spPr>
          <a:xfrm rot="10800000">
            <a:off x="18520627" y="2404922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34" name="Triangle 13"/>
          <p:cNvSpPr/>
          <p:nvPr/>
        </p:nvSpPr>
        <p:spPr>
          <a:xfrm rot="10800000">
            <a:off x="18091477" y="4099815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35" name="Triangle 14"/>
          <p:cNvSpPr/>
          <p:nvPr/>
        </p:nvSpPr>
        <p:spPr>
          <a:xfrm rot="10800000">
            <a:off x="19201274" y="5824737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36" name="Triangle 15"/>
          <p:cNvSpPr/>
          <p:nvPr/>
        </p:nvSpPr>
        <p:spPr>
          <a:xfrm rot="10800000">
            <a:off x="20454263" y="7624743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37" name="Triangle 22"/>
          <p:cNvSpPr/>
          <p:nvPr/>
        </p:nvSpPr>
        <p:spPr>
          <a:xfrm rot="10800000">
            <a:off x="18082952" y="9298150"/>
            <a:ext cx="453643" cy="272908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38" name="Triangle 23"/>
          <p:cNvSpPr/>
          <p:nvPr/>
        </p:nvSpPr>
        <p:spPr>
          <a:xfrm rot="10800000">
            <a:off x="20011270" y="11034129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pic>
        <p:nvPicPr>
          <p:cNvPr id="739" name="babette.jpeg" descr="babett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935" y="1347877"/>
            <a:ext cx="4836446" cy="4836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itle 1"/>
          <p:cNvSpPr txBox="1"/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pPr/>
            <a:r>
              <a:t>	XAVIER</a:t>
            </a:r>
          </a:p>
        </p:txBody>
      </p:sp>
      <p:sp>
        <p:nvSpPr>
          <p:cNvPr id="742" name="Content Placeholder 2"/>
          <p:cNvSpPr txBox="1"/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>
            <a:lvl1pPr defTabSz="1645919">
              <a:spcBef>
                <a:spcPts val="1800"/>
              </a:spcBef>
              <a:defRPr sz="3600"/>
            </a:lvl1pPr>
          </a:lstStyle>
          <a:p>
            <a:pPr/>
            <a:r>
              <a:t>L’autorité paie ! Il impose son point de vue aux électeurs, aux fournisseurs, aux salariés et à sa famille. Il doit gagner pour s’affirmer</a:t>
            </a:r>
          </a:p>
        </p:txBody>
      </p:sp>
      <p:sp>
        <p:nvSpPr>
          <p:cNvPr id="743" name="Content Placeholder 4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J’aime la politique, ma famille et mon métier et il ne me reste plus de temps pour moi. J’aime les belles choses, les belles images, les beaux produits</a:t>
            </a:r>
          </a:p>
        </p:txBody>
      </p:sp>
      <p:sp>
        <p:nvSpPr>
          <p:cNvPr id="744" name="Text Placeholder 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166420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367"/>
            </a:pPr>
            <a:r>
              <a:t>51 ans, marié avec Camille, 3 enfants.</a:t>
            </a:r>
          </a:p>
          <a:p>
            <a:pPr marL="0" indent="0" defTabSz="166420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367"/>
            </a:pPr>
            <a:r>
              <a:t>Fonction politique dans la mairie de sa ville</a:t>
            </a:r>
          </a:p>
          <a:p>
            <a:pPr marL="0" indent="0" defTabSz="166420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367"/>
            </a:pPr>
            <a:r>
              <a:t>Peu </a:t>
            </a:r>
          </a:p>
          <a:p>
            <a:pPr marL="0" indent="0" defTabSz="166420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367"/>
            </a:pPr>
            <a:r>
              <a:t>Étude : CNAM et carrière dans la distribution</a:t>
            </a:r>
          </a:p>
          <a:p>
            <a:pPr marL="0" indent="0" defTabSz="166420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367"/>
            </a:pPr>
            <a:r>
              <a:t>Fonction : Responsable national pour les deux enseignes (FNAC DARTY) des produits électroniques</a:t>
            </a:r>
          </a:p>
          <a:p>
            <a:pPr marL="0" indent="0" defTabSz="1664208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367"/>
            </a:pPr>
            <a:r>
              <a:t>MARQUE : Vuitton, MOMA, Hermès</a:t>
            </a:r>
          </a:p>
        </p:txBody>
      </p:sp>
      <p:sp>
        <p:nvSpPr>
          <p:cNvPr id="745" name="Text Placeholder 4"/>
          <p:cNvSpPr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Visibilité sur les promo, lancement et livraison à venir de tous les fournisseurs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Beaucoup de réclamation client sur les produits nouveaux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pas assez d’offre domotique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Pas assez d’assistance pour gagner du temps</a:t>
            </a:r>
          </a:p>
        </p:txBody>
      </p:sp>
      <p:sp>
        <p:nvSpPr>
          <p:cNvPr id="746" name="Triangle 12"/>
          <p:cNvSpPr/>
          <p:nvPr/>
        </p:nvSpPr>
        <p:spPr>
          <a:xfrm rot="10800000">
            <a:off x="22195614" y="2329503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47" name="Triangle 13"/>
          <p:cNvSpPr/>
          <p:nvPr/>
        </p:nvSpPr>
        <p:spPr>
          <a:xfrm rot="10800000">
            <a:off x="22195614" y="4123397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48" name="Triangle 14"/>
          <p:cNvSpPr/>
          <p:nvPr/>
        </p:nvSpPr>
        <p:spPr>
          <a:xfrm rot="10800000">
            <a:off x="20224224" y="5824737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49" name="Triangle 15"/>
          <p:cNvSpPr/>
          <p:nvPr/>
        </p:nvSpPr>
        <p:spPr>
          <a:xfrm rot="10800000">
            <a:off x="21494932" y="7536129"/>
            <a:ext cx="453644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50" name="Triangle 22"/>
          <p:cNvSpPr/>
          <p:nvPr/>
        </p:nvSpPr>
        <p:spPr>
          <a:xfrm rot="10800000">
            <a:off x="20986858" y="9298150"/>
            <a:ext cx="453643" cy="272908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51" name="Triangle 23"/>
          <p:cNvSpPr/>
          <p:nvPr/>
        </p:nvSpPr>
        <p:spPr>
          <a:xfrm rot="10800000">
            <a:off x="23228132" y="11034129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pic>
        <p:nvPicPr>
          <p:cNvPr id="752" name="xavier.jpeg" descr="xavi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586" y="1357150"/>
            <a:ext cx="5003804" cy="5003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itle 1"/>
          <p:cNvSpPr txBox="1"/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pPr/>
            <a:r>
              <a:t>	YANNICK</a:t>
            </a:r>
          </a:p>
        </p:txBody>
      </p:sp>
      <p:sp>
        <p:nvSpPr>
          <p:cNvPr id="755" name="Content Placeholder 2"/>
          <p:cNvSpPr txBox="1"/>
          <p:nvPr>
            <p:ph type="body" sz="quarter" idx="1"/>
          </p:nvPr>
        </p:nvSpPr>
        <p:spPr>
          <a:xfrm>
            <a:off x="370490" y="10074933"/>
            <a:ext cx="6772675" cy="3087103"/>
          </a:xfrm>
          <a:prstGeom prst="rect">
            <a:avLst/>
          </a:prstGeom>
        </p:spPr>
        <p:txBody>
          <a:bodyPr/>
          <a:lstStyle>
            <a:lvl1pPr defTabSz="1700783">
              <a:spcBef>
                <a:spcPts val="1800"/>
              </a:spcBef>
              <a:defRPr sz="3720"/>
            </a:lvl1pPr>
          </a:lstStyle>
          <a:p>
            <a:pPr/>
            <a:r>
              <a:t>Contrarié, car il n’a pas tous les moyens à titre perso et pro pour être cohérent avec ses idées écologiques</a:t>
            </a:r>
          </a:p>
        </p:txBody>
      </p:sp>
      <p:sp>
        <p:nvSpPr>
          <p:cNvPr id="756" name="Content Placeholder 4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 Le vélo électrique c’est pour les fainéants et la néomobilité urbaine est une obligation. Rien n’est facile. Zéro carbone ou neutre en carbone</a:t>
            </a:r>
          </a:p>
        </p:txBody>
      </p:sp>
      <p:sp>
        <p:nvSpPr>
          <p:cNvPr id="757" name="Text Placeholder 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1609344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56"/>
            </a:pPr>
            <a:r>
              <a:t>38 ans, vit à Paris 17ème (proche 18e), PACSé avec Maggie, 1 enfant, passionné de rando, vélo, rugby, oenologie. Ils sont végétariens. Maggie l’influence sur son empreinte carbone</a:t>
            </a:r>
          </a:p>
          <a:p>
            <a:pPr marL="0" indent="0" defTabSz="1609344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56"/>
            </a:pPr>
            <a:r>
              <a:t>Etude : EM lyon, premier job à APHP</a:t>
            </a:r>
          </a:p>
          <a:p>
            <a:pPr marL="0" indent="0" defTabSz="1609344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56"/>
            </a:pPr>
            <a:r>
              <a:t>Fonction : acheteur APHP / Mission :  équiper les 40 hôpitaux d’écrans d’information et de gestion des salles d’attente en 8 mois</a:t>
            </a:r>
          </a:p>
          <a:p>
            <a:pPr marL="0" indent="0" defTabSz="1609344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56"/>
            </a:pPr>
            <a:r>
              <a:t>MARQUE : Patagonia, Slip Français</a:t>
            </a:r>
          </a:p>
        </p:txBody>
      </p:sp>
      <p:sp>
        <p:nvSpPr>
          <p:cNvPr id="758" name="Text Placeholder 4"/>
          <p:cNvSpPr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164591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39">
                <a:solidFill>
                  <a:srgbClr val="FF2600"/>
                </a:solidFill>
              </a:defRPr>
            </a:pPr>
            <a:r>
              <a:t>A la cantine, il n’y a pas de menu végétarien</a:t>
            </a:r>
          </a:p>
          <a:p>
            <a:pPr marL="0" indent="0" defTabSz="164591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39">
                <a:solidFill>
                  <a:srgbClr val="FF2600"/>
                </a:solidFill>
              </a:defRPr>
            </a:pPr>
            <a:r>
              <a:t>Il n’est pas assez technique pour juger des qualités réelles des produits qu’il commande</a:t>
            </a:r>
          </a:p>
          <a:p>
            <a:pPr marL="0" indent="0" defTabSz="164591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39">
                <a:solidFill>
                  <a:srgbClr val="FF2600"/>
                </a:solidFill>
              </a:defRPr>
            </a:pPr>
            <a:r>
              <a:t>Son équipe est réduite, ses projets sont immenses et il ne sait pas quelle technologie choisir pour que les écrans soient durables, simples, peu consommateur, recyclable, </a:t>
            </a:r>
          </a:p>
          <a:p>
            <a:pPr marL="0" indent="0" defTabSz="164591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39">
                <a:solidFill>
                  <a:srgbClr val="FF2600"/>
                </a:solidFill>
              </a:defRPr>
            </a:pPr>
            <a:r>
              <a:t>Les écrans doivent ils être tactiles, avec caméra, reliés au réseau sécurisé informatique de l’hôpital </a:t>
            </a:r>
          </a:p>
        </p:txBody>
      </p:sp>
      <p:sp>
        <p:nvSpPr>
          <p:cNvPr id="759" name="Triangle 12"/>
          <p:cNvSpPr/>
          <p:nvPr/>
        </p:nvSpPr>
        <p:spPr>
          <a:xfrm rot="10800000">
            <a:off x="20933812" y="2404922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60" name="Triangle 13"/>
          <p:cNvSpPr/>
          <p:nvPr/>
        </p:nvSpPr>
        <p:spPr>
          <a:xfrm rot="10800000">
            <a:off x="22923332" y="4064519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61" name="Triangle 14"/>
          <p:cNvSpPr/>
          <p:nvPr/>
        </p:nvSpPr>
        <p:spPr>
          <a:xfrm rot="10800000">
            <a:off x="22923332" y="5827277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62" name="Triangle 15"/>
          <p:cNvSpPr/>
          <p:nvPr/>
        </p:nvSpPr>
        <p:spPr>
          <a:xfrm rot="10800000">
            <a:off x="18944414" y="7641683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63" name="Triangle 22"/>
          <p:cNvSpPr/>
          <p:nvPr/>
        </p:nvSpPr>
        <p:spPr>
          <a:xfrm rot="10800000">
            <a:off x="23349058" y="9340756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64" name="Triangle 23"/>
          <p:cNvSpPr/>
          <p:nvPr/>
        </p:nvSpPr>
        <p:spPr>
          <a:xfrm rot="10800000">
            <a:off x="19939654" y="11023268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pic>
        <p:nvPicPr>
          <p:cNvPr id="765" name="yanick.jpeg" descr="yanick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700" y="1354335"/>
            <a:ext cx="4984033" cy="4984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itle 1"/>
          <p:cNvSpPr txBox="1"/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pPr/>
            <a:r>
              <a:t>	ZOÉ</a:t>
            </a:r>
          </a:p>
        </p:txBody>
      </p:sp>
      <p:sp>
        <p:nvSpPr>
          <p:cNvPr id="768" name="Content Placeholder 2"/>
          <p:cNvSpPr txBox="1"/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/>
          <a:p>
            <a:pPr/>
            <a:r>
              <a:t>L’ambition déçue. Les difficultés quotidiennes personnelles érodent peu à peu sa joie naturelle</a:t>
            </a:r>
          </a:p>
        </p:txBody>
      </p:sp>
      <p:sp>
        <p:nvSpPr>
          <p:cNvPr id="769" name="Content Placeholder 4"/>
          <p:cNvSpPr txBox="1"/>
          <p:nvPr/>
        </p:nvSpPr>
        <p:spPr>
          <a:xfrm>
            <a:off x="840954" y="6311712"/>
            <a:ext cx="6772675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J’ai financé mes études, mes vacances toute seule depuis 6 ans. Maintenant je mérite un très bon job qui me plait. </a:t>
            </a:r>
            <a:br/>
            <a:r>
              <a:t>YOLO (you only live once)</a:t>
            </a:r>
          </a:p>
        </p:txBody>
      </p:sp>
      <p:sp>
        <p:nvSpPr>
          <p:cNvPr id="770" name="Text Placeholder 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148132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997"/>
            </a:pPr>
            <a:r>
              <a:t>22 ans, célibataire, vit à Nanterre</a:t>
            </a:r>
          </a:p>
          <a:p>
            <a:pPr marL="0" indent="0" defTabSz="148132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997"/>
            </a:pPr>
            <a:r>
              <a:t>Active dans plusieurs associations tournées vers les autres. Musicophile et sportive</a:t>
            </a:r>
          </a:p>
          <a:p>
            <a:pPr marL="0" indent="0" defTabSz="148132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997"/>
            </a:pPr>
            <a:r>
              <a:t>Étude : licence d’économie et master de management international (Paris X)</a:t>
            </a:r>
          </a:p>
          <a:p>
            <a:pPr marL="0" indent="0" defTabSz="148132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997"/>
            </a:pPr>
            <a:r>
              <a:t>pas de permis de conduire, anglais faible (350/990 au TOEIC)</a:t>
            </a:r>
          </a:p>
          <a:p>
            <a:pPr marL="0" indent="0" defTabSz="148132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997"/>
            </a:pPr>
            <a:r>
              <a:t>Hobby : judo aikido athlétisme </a:t>
            </a:r>
          </a:p>
          <a:p>
            <a:pPr marL="0" indent="0" defTabSz="1481327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997"/>
            </a:pPr>
            <a:r>
              <a:t>MARQUE : Sézane, Lou Yétu, MAJE, Asos, Samsung</a:t>
            </a:r>
          </a:p>
        </p:txBody>
      </p:sp>
      <p:sp>
        <p:nvSpPr>
          <p:cNvPr id="771" name="Text Placeholder 4"/>
          <p:cNvSpPr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recherche un CDI, envoie beaucoup de candidatures mais peu de réponse (même négative)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pas de réseau professionnel ni familiale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  <a:r>
              <a:t>Son materiel informatique et mobile obsolète lui font rate des opportunités de loisir et de recherche de travail</a:t>
            </a:r>
          </a:p>
        </p:txBody>
      </p:sp>
      <p:sp>
        <p:nvSpPr>
          <p:cNvPr id="772" name="Triangle 12"/>
          <p:cNvSpPr/>
          <p:nvPr/>
        </p:nvSpPr>
        <p:spPr>
          <a:xfrm rot="10800000">
            <a:off x="18122261" y="2404922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73" name="Triangle 13"/>
          <p:cNvSpPr/>
          <p:nvPr/>
        </p:nvSpPr>
        <p:spPr>
          <a:xfrm rot="10800000">
            <a:off x="19613012" y="4125691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74" name="Triangle 14"/>
          <p:cNvSpPr/>
          <p:nvPr/>
        </p:nvSpPr>
        <p:spPr>
          <a:xfrm rot="10800000">
            <a:off x="22663258" y="5824737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75" name="Triangle 15"/>
          <p:cNvSpPr/>
          <p:nvPr/>
        </p:nvSpPr>
        <p:spPr>
          <a:xfrm rot="10800000">
            <a:off x="19613012" y="7536129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76" name="Triangle 22"/>
          <p:cNvSpPr/>
          <p:nvPr/>
        </p:nvSpPr>
        <p:spPr>
          <a:xfrm rot="10800000">
            <a:off x="23171258" y="9340756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77" name="Triangle 23"/>
          <p:cNvSpPr/>
          <p:nvPr/>
        </p:nvSpPr>
        <p:spPr>
          <a:xfrm rot="10800000">
            <a:off x="20015796" y="11039630"/>
            <a:ext cx="453643" cy="272908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</a:p>
        </p:txBody>
      </p:sp>
      <p:pic>
        <p:nvPicPr>
          <p:cNvPr id="778" name="zoe.jpeg" descr="zo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378" y="1352215"/>
            <a:ext cx="4962873" cy="4962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Screenshot 2021-06-08 at 14.05.26.png" descr="Screenshot 2021-06-08 at 14.05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725" y="-14476"/>
            <a:ext cx="24596229" cy="13744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Méthode…"/>
          <p:cNvSpPr txBox="1"/>
          <p:nvPr/>
        </p:nvSpPr>
        <p:spPr>
          <a:xfrm>
            <a:off x="813645" y="899160"/>
            <a:ext cx="10440389" cy="11790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54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Méthode</a:t>
            </a:r>
          </a:p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Lors de la construction du persona, cette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personne fictive</a:t>
            </a:r>
            <a:r>
              <a:t> se voit assigner une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série d'attributs</a:t>
            </a:r>
            <a:r>
              <a:t> qui enrichissent son profil pour mieux exprimer les caractéristiques du groupe cible. </a:t>
            </a:r>
          </a:p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Grâce à ces </a:t>
            </a:r>
            <a:r>
              <a:rPr>
                <a:latin typeface="Open Sans Bold"/>
                <a:ea typeface="Open Sans Bold"/>
                <a:cs typeface="Open Sans Bold"/>
                <a:sym typeface="Open Sans Bold"/>
              </a:rPr>
              <a:t>caractéristiques</a:t>
            </a:r>
            <a:r>
              <a:t>, les équipes de conception (designers) créent des scénarios d'utilisation ou service tandis que les équipes commerciales définissent une stratégie de positionnement, de promotion ou de distribution.</a:t>
            </a:r>
          </a:p>
        </p:txBody>
      </p:sp>
      <p:sp>
        <p:nvSpPr>
          <p:cNvPr id="783" name="Les personas sont utilisés pour :…"/>
          <p:cNvSpPr txBox="1"/>
          <p:nvPr/>
        </p:nvSpPr>
        <p:spPr>
          <a:xfrm>
            <a:off x="13005646" y="1864360"/>
            <a:ext cx="10440388" cy="932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Les personas sont utilisés pour :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conception de site web, application, logiciel, IOT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toute opération de communication digitale (on non) 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amélioration de l'ergonomie des produits et services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réglage des fonctionnalité de produits technologiques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stratégie de promotion, pricing, distribution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scénario de vente, négociation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itle 3"/>
          <p:cNvSpPr txBox="1"/>
          <p:nvPr>
            <p:ph type="ctrTitle"/>
          </p:nvPr>
        </p:nvSpPr>
        <p:spPr>
          <a:xfrm>
            <a:off x="575766" y="644525"/>
            <a:ext cx="23376931" cy="12426950"/>
          </a:xfrm>
          <a:prstGeom prst="rect">
            <a:avLst/>
          </a:prstGeom>
        </p:spPr>
        <p:txBody>
          <a:bodyPr/>
          <a:lstStyle/>
          <a:p>
            <a:pPr defTabSz="1426463">
              <a:defRPr sz="11310"/>
            </a:pPr>
            <a:r>
              <a:t>PERSONA</a:t>
            </a:r>
            <a:br/>
            <a:r>
              <a:t>+</a:t>
            </a:r>
            <a:br/>
            <a:r>
              <a:t>Empathy map</a:t>
            </a:r>
          </a:p>
          <a:p>
            <a:pPr defTabSz="1426463">
              <a:defRPr sz="11310"/>
            </a:pPr>
            <a:r>
              <a:t>+</a:t>
            </a:r>
          </a:p>
          <a:p>
            <a:pPr defTabSz="1426463">
              <a:defRPr sz="11310"/>
            </a:pPr>
            <a:r>
              <a:t>USER STORY (EPIC Pain point problème)</a:t>
            </a:r>
          </a:p>
          <a:p>
            <a:pPr defTabSz="1426463">
              <a:defRPr sz="11310"/>
            </a:pPr>
            <a:r>
              <a:t>+</a:t>
            </a:r>
          </a:p>
          <a:p>
            <a:pPr defTabSz="1426463">
              <a:defRPr sz="11310"/>
            </a:pPr>
            <a:r>
              <a:t>Parcours client (customer journey)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Méthode (suite)…"/>
          <p:cNvSpPr txBox="1"/>
          <p:nvPr/>
        </p:nvSpPr>
        <p:spPr>
          <a:xfrm>
            <a:off x="483445" y="391159"/>
            <a:ext cx="8891386" cy="10927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Méthode (suite)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il est nécessaire d’avoir des informations de qualité pour construire ses personas.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Qui est votre persona (BtoB ou BtoC) ? (prénom âge sexe photo CV GENXYZ …)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Quels sont les besoins, attentes, objectifs de chaque persona ?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Quels sont les problèmes, points de friction de chaque persona ?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Où trouver les informations de base ?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Les photos fictives peuvent être téléchargées sur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https://www.thispersondoesnotexist.com/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Votre CRM d’entreprise 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Les commerciaux de l’entreprise 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Certains éléments démographiques sont dans Google Analytics</a:t>
            </a:r>
          </a:p>
        </p:txBody>
      </p:sp>
      <p:sp>
        <p:nvSpPr>
          <p:cNvPr id="786" name="Points d’amélioration…"/>
          <p:cNvSpPr txBox="1"/>
          <p:nvPr/>
        </p:nvSpPr>
        <p:spPr>
          <a:xfrm>
            <a:off x="10540358" y="200659"/>
            <a:ext cx="13667676" cy="12717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Points d’amélioration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Pour améliorer un persona, il est possible de lancer une phase de recueil d’informations sur l’échantillon cible (sondages, interviews…)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Cooper (2004) propose par exemple de se focaliser sur ces cinq types de variables :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Activités – Ce que l’utilisateur fait, à quelle fréquence et dans quel volume.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Attitudes – Ce que l’utilisateur pense du domaine du produit.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Aptitudes – Quelle formation l’utilisateur a et sa capacité d’apprentissage.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Motivation – Pourquoi l’utilisateur est-il engagé dans le domaine du produit.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Compétences – Les capacités de l’utilisateur par rapport au domaine et aux technologies.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Pour convertir un persona, il faut comprendre son parcours utilisateur :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1 – Les leviers qui vont lui permettre de vous connaitre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2 – Les étapes réalisées depuis ces leviers jusqu’à vos formulaires (page d’atterrissage, navigation et page final)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3 – La finalité de son parcours (Vers quel objectif se rend-il 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it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21408">
              <a:defRPr sz="9222"/>
            </a:lvl1pPr>
          </a:lstStyle>
          <a:p>
            <a:pPr/>
            <a:r>
              <a:t>Millennials</a:t>
            </a:r>
          </a:p>
        </p:txBody>
      </p:sp>
      <p:pic>
        <p:nvPicPr>
          <p:cNvPr id="78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6378" y="10023249"/>
            <a:ext cx="4847437" cy="4179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3082" y="10031949"/>
            <a:ext cx="6786411" cy="3684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514" y="9976067"/>
            <a:ext cx="6569680" cy="3795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65536" y="9976067"/>
            <a:ext cx="7755899" cy="3795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41104" y="10026350"/>
            <a:ext cx="5178363" cy="3745527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Content Placeholder 1"/>
          <p:cNvSpPr txBox="1"/>
          <p:nvPr>
            <p:ph type="body" idx="4294967295"/>
          </p:nvPr>
        </p:nvSpPr>
        <p:spPr>
          <a:xfrm>
            <a:off x="1219199" y="1507066"/>
            <a:ext cx="21945601" cy="10515601"/>
          </a:xfrm>
          <a:prstGeom prst="rect">
            <a:avLst/>
          </a:prstGeom>
        </p:spPr>
        <p:txBody>
          <a:bodyPr lIns="121919" tIns="121919" rIns="121919" bIns="121919">
            <a:noAutofit/>
          </a:bodyPr>
          <a:lstStyle/>
          <a:p>
            <a:pPr marL="0" indent="0" defTabSz="2438400">
              <a:lnSpc>
                <a:spcPts val="7200"/>
              </a:lnSpc>
              <a:spcBef>
                <a:spcPts val="1500"/>
              </a:spcBef>
              <a:buSzTx/>
              <a:buFontTx/>
              <a:buNone/>
              <a:defRPr sz="80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Lost </a:t>
            </a:r>
            <a:r>
              <a:t>… </a:t>
            </a:r>
            <a:r>
              <a:t>Greatest </a:t>
            </a:r>
            <a:r>
              <a:t>… </a:t>
            </a:r>
            <a:r>
              <a:t>Silent </a:t>
            </a:r>
            <a:r>
              <a:t>… </a:t>
            </a:r>
          </a:p>
          <a:p>
            <a:pPr marL="0" indent="0" defTabSz="2438400">
              <a:lnSpc>
                <a:spcPts val="7200"/>
              </a:lnSpc>
              <a:spcBef>
                <a:spcPts val="1500"/>
              </a:spcBef>
              <a:buSzTx/>
              <a:buFontTx/>
              <a:buNone/>
              <a:defRPr>
                <a:solidFill>
                  <a:srgbClr val="2A7695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6400"/>
              <a:t>BabyBoomer </a:t>
            </a:r>
            <a:r>
              <a:rPr sz="2600"/>
              <a:t>(1940 - 1965 +/- 6 ans)</a:t>
            </a:r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7600">
                <a:solidFill>
                  <a:srgbClr val="FF26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6400"/>
              <a:t>GenX</a:t>
            </a:r>
            <a:r>
              <a:t> </a:t>
            </a:r>
            <a:r>
              <a:rPr sz="2800"/>
              <a:t>(1955 1985    +/- 8 ans)</a:t>
            </a:r>
            <a:endParaRPr sz="2800"/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604A7B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GenY = </a:t>
            </a:r>
            <a:r>
              <a:rPr sz="5000"/>
              <a:t>Millennials</a:t>
            </a:r>
            <a:r>
              <a:t> </a:t>
            </a:r>
            <a:r>
              <a:rPr sz="2800"/>
              <a:t>(1979 1999   +/- 5 ans)</a:t>
            </a:r>
            <a:endParaRPr sz="2800"/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F796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GenZ</a:t>
            </a:r>
            <a:r>
              <a:rPr sz="5000"/>
              <a:t> = Digital Natives = GEN C  </a:t>
            </a:r>
            <a:r>
              <a:rPr sz="2800"/>
              <a:t>(1994 2007  +/- 4 ans)</a:t>
            </a:r>
            <a:endParaRPr sz="2800"/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F796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rgbClr val="A7A7A7"/>
                </a:solidFill>
              </a:rPr>
              <a:t>alphaGEN ?</a:t>
            </a:r>
            <a:r>
              <a:rPr sz="4800">
                <a:solidFill>
                  <a:srgbClr val="A7A7A7"/>
                </a:solidFill>
              </a:rPr>
              <a:t> = 2008 - 2020 ?</a:t>
            </a:r>
            <a:r>
              <a:rPr sz="2800"/>
              <a:t> </a:t>
            </a:r>
            <a:endParaRPr sz="2800"/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C2D6DB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SingularityGeneration ?? 2018 - 2030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ARTE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pc="3393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CARTE</a:t>
            </a:r>
          </a:p>
        </p:txBody>
      </p:sp>
      <p:sp>
        <p:nvSpPr>
          <p:cNvPr id="797" name="EMPATHIE"/>
          <p:cNvSpPr txBox="1"/>
          <p:nvPr/>
        </p:nvSpPr>
        <p:spPr>
          <a:xfrm>
            <a:off x="-1779795" y="56003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pc="-3769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EMPATHIE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empathy map updated.png" descr="empathy map upda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569" y="12700"/>
            <a:ext cx="22744862" cy="14711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USER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802" name="STORIES"/>
          <p:cNvSpPr txBox="1"/>
          <p:nvPr/>
        </p:nvSpPr>
        <p:spPr>
          <a:xfrm>
            <a:off x="-1698089" y="5879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itle 1"/>
          <p:cNvSpPr txBox="1"/>
          <p:nvPr>
            <p:ph type="title"/>
          </p:nvPr>
        </p:nvSpPr>
        <p:spPr>
          <a:xfrm>
            <a:off x="-2" y="0"/>
            <a:ext cx="24523818" cy="1080000"/>
          </a:xfrm>
          <a:prstGeom prst="rect">
            <a:avLst/>
          </a:prstGeom>
        </p:spPr>
        <p:txBody>
          <a:bodyPr/>
          <a:lstStyle/>
          <a:p>
            <a:pPr/>
            <a:r>
              <a:t>USER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itle 1"/>
          <p:cNvSpPr txBox="1"/>
          <p:nvPr>
            <p:ph type="title"/>
          </p:nvPr>
        </p:nvSpPr>
        <p:spPr>
          <a:xfrm>
            <a:off x="-2" y="0"/>
            <a:ext cx="24523818" cy="1080000"/>
          </a:xfrm>
          <a:prstGeom prst="rect">
            <a:avLst/>
          </a:prstGeom>
        </p:spPr>
        <p:txBody>
          <a:bodyPr/>
          <a:lstStyle/>
          <a:p>
            <a:pPr/>
            <a:r>
              <a:t>USER STORY</a:t>
            </a:r>
          </a:p>
        </p:txBody>
      </p:sp>
      <p:grpSp>
        <p:nvGrpSpPr>
          <p:cNvPr id="809" name="Rectangle 9"/>
          <p:cNvGrpSpPr/>
          <p:nvPr/>
        </p:nvGrpSpPr>
        <p:grpSpPr>
          <a:xfrm>
            <a:off x="16716824" y="2799050"/>
            <a:ext cx="3665377" cy="4781913"/>
            <a:chOff x="0" y="0"/>
            <a:chExt cx="3665375" cy="4781911"/>
          </a:xfrm>
        </p:grpSpPr>
        <p:sp>
          <p:nvSpPr>
            <p:cNvPr id="807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8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12" name="Rectangle 15"/>
          <p:cNvGrpSpPr/>
          <p:nvPr/>
        </p:nvGrpSpPr>
        <p:grpSpPr>
          <a:xfrm>
            <a:off x="8479049" y="2799050"/>
            <a:ext cx="3750683" cy="4781913"/>
            <a:chOff x="0" y="0"/>
            <a:chExt cx="3750681" cy="4781911"/>
          </a:xfrm>
        </p:grpSpPr>
        <p:sp>
          <p:nvSpPr>
            <p:cNvPr id="810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1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15" name="Rectangle 21"/>
          <p:cNvGrpSpPr/>
          <p:nvPr/>
        </p:nvGrpSpPr>
        <p:grpSpPr>
          <a:xfrm>
            <a:off x="304747" y="2799050"/>
            <a:ext cx="3687700" cy="4781913"/>
            <a:chOff x="0" y="0"/>
            <a:chExt cx="3687698" cy="4781911"/>
          </a:xfrm>
        </p:grpSpPr>
        <p:sp>
          <p:nvSpPr>
            <p:cNvPr id="813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4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18" name="Rectangle 22"/>
          <p:cNvGrpSpPr/>
          <p:nvPr/>
        </p:nvGrpSpPr>
        <p:grpSpPr>
          <a:xfrm>
            <a:off x="20555126" y="2799050"/>
            <a:ext cx="3665377" cy="4781913"/>
            <a:chOff x="0" y="0"/>
            <a:chExt cx="3665375" cy="4781911"/>
          </a:xfrm>
        </p:grpSpPr>
        <p:sp>
          <p:nvSpPr>
            <p:cNvPr id="816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7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21" name="Rectangle 23"/>
          <p:cNvGrpSpPr/>
          <p:nvPr/>
        </p:nvGrpSpPr>
        <p:grpSpPr>
          <a:xfrm>
            <a:off x="12366321" y="2799050"/>
            <a:ext cx="3750683" cy="4781913"/>
            <a:chOff x="0" y="0"/>
            <a:chExt cx="3750681" cy="4781911"/>
          </a:xfrm>
        </p:grpSpPr>
        <p:sp>
          <p:nvSpPr>
            <p:cNvPr id="819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0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24" name="Rectangle 24"/>
          <p:cNvGrpSpPr/>
          <p:nvPr/>
        </p:nvGrpSpPr>
        <p:grpSpPr>
          <a:xfrm>
            <a:off x="4217071" y="2799050"/>
            <a:ext cx="3687700" cy="4781913"/>
            <a:chOff x="0" y="0"/>
            <a:chExt cx="3687698" cy="4781911"/>
          </a:xfrm>
        </p:grpSpPr>
        <p:sp>
          <p:nvSpPr>
            <p:cNvPr id="822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3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27" name="Rectangle 25"/>
          <p:cNvGrpSpPr/>
          <p:nvPr/>
        </p:nvGrpSpPr>
        <p:grpSpPr>
          <a:xfrm>
            <a:off x="16695948" y="8277269"/>
            <a:ext cx="3665377" cy="4781913"/>
            <a:chOff x="0" y="0"/>
            <a:chExt cx="3665375" cy="4781911"/>
          </a:xfrm>
        </p:grpSpPr>
        <p:sp>
          <p:nvSpPr>
            <p:cNvPr id="825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6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30" name="Rectangle 26"/>
          <p:cNvGrpSpPr/>
          <p:nvPr/>
        </p:nvGrpSpPr>
        <p:grpSpPr>
          <a:xfrm>
            <a:off x="8458173" y="8277269"/>
            <a:ext cx="3750683" cy="4781913"/>
            <a:chOff x="0" y="0"/>
            <a:chExt cx="3750681" cy="4781911"/>
          </a:xfrm>
        </p:grpSpPr>
        <p:sp>
          <p:nvSpPr>
            <p:cNvPr id="828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9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33" name="Rectangle 27"/>
          <p:cNvGrpSpPr/>
          <p:nvPr/>
        </p:nvGrpSpPr>
        <p:grpSpPr>
          <a:xfrm>
            <a:off x="283871" y="8277269"/>
            <a:ext cx="3687700" cy="4781913"/>
            <a:chOff x="0" y="0"/>
            <a:chExt cx="3687698" cy="4781911"/>
          </a:xfrm>
        </p:grpSpPr>
        <p:sp>
          <p:nvSpPr>
            <p:cNvPr id="831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2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36" name="Rectangle 28"/>
          <p:cNvGrpSpPr/>
          <p:nvPr/>
        </p:nvGrpSpPr>
        <p:grpSpPr>
          <a:xfrm>
            <a:off x="20534250" y="8277269"/>
            <a:ext cx="3665377" cy="4781913"/>
            <a:chOff x="0" y="0"/>
            <a:chExt cx="3665375" cy="4781911"/>
          </a:xfrm>
        </p:grpSpPr>
        <p:sp>
          <p:nvSpPr>
            <p:cNvPr id="834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5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39" name="Rectangle 29"/>
          <p:cNvGrpSpPr/>
          <p:nvPr/>
        </p:nvGrpSpPr>
        <p:grpSpPr>
          <a:xfrm>
            <a:off x="12345445" y="8277269"/>
            <a:ext cx="3750683" cy="4781913"/>
            <a:chOff x="0" y="0"/>
            <a:chExt cx="3750681" cy="4781911"/>
          </a:xfrm>
        </p:grpSpPr>
        <p:sp>
          <p:nvSpPr>
            <p:cNvPr id="837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8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842" name="Rectangle 30"/>
          <p:cNvGrpSpPr/>
          <p:nvPr/>
        </p:nvGrpSpPr>
        <p:grpSpPr>
          <a:xfrm>
            <a:off x="4196195" y="8277269"/>
            <a:ext cx="3687699" cy="4781913"/>
            <a:chOff x="0" y="0"/>
            <a:chExt cx="3687698" cy="4781911"/>
          </a:xfrm>
        </p:grpSpPr>
        <p:sp>
          <p:nvSpPr>
            <p:cNvPr id="840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1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</a:t>
              </a:r>
              <a:r>
                <a:t>…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ARCOURS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PARCOURS</a:t>
            </a:r>
          </a:p>
        </p:txBody>
      </p:sp>
      <p:sp>
        <p:nvSpPr>
          <p:cNvPr id="845" name="CLIENT"/>
          <p:cNvSpPr txBox="1"/>
          <p:nvPr/>
        </p:nvSpPr>
        <p:spPr>
          <a:xfrm>
            <a:off x="-1698089" y="5879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Paper.Paper_Tools.24.png" descr="Paper.Paper_Tools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4124967"/>
            <a:ext cx="12186542" cy="913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8" name="Paper.Paper_Tools.24.png" descr="Paper.Paper_Tools.24.png"/>
          <p:cNvPicPr>
            <a:picLocks noChangeAspect="1"/>
          </p:cNvPicPr>
          <p:nvPr/>
        </p:nvPicPr>
        <p:blipFill>
          <a:blip r:embed="rId2">
            <a:extLst/>
          </a:blip>
          <a:srcRect l="3032" t="0" r="0" b="0"/>
          <a:stretch>
            <a:fillRect/>
          </a:stretch>
        </p:blipFill>
        <p:spPr>
          <a:xfrm>
            <a:off x="11567814" y="693367"/>
            <a:ext cx="12729983" cy="984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google-maps (1).png" descr="google-maps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231" y="6641103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google-maps (1).png" descr="google-maps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66716" y="1694935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56" y="5615808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8187" y="5246020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28340" y="1866101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4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3090019"/>
            <a:ext cx="1395084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maps-and-flags.png" descr="maps-and-flag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92183" y="6405022"/>
            <a:ext cx="1129954" cy="121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maps-and-flags.png" descr="maps-and-flag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39759" y="2746987"/>
            <a:ext cx="1129954" cy="121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maps-and-flags.png" descr="maps-and-flag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32896" y="2746987"/>
            <a:ext cx="1129953" cy="1211741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Customer Journey…"/>
          <p:cNvSpPr txBox="1"/>
          <p:nvPr/>
        </p:nvSpPr>
        <p:spPr>
          <a:xfrm>
            <a:off x="38099" y="-63501"/>
            <a:ext cx="3767734" cy="11341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Customer Journey</a:t>
            </a:r>
          </a:p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Parcours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"/>
          <p:cNvSpPr/>
          <p:nvPr/>
        </p:nvSpPr>
        <p:spPr>
          <a:xfrm>
            <a:off x="1375284" y="1511153"/>
            <a:ext cx="20274591" cy="10625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fill="norm" stroke="1" extrusionOk="0">
                <a:moveTo>
                  <a:pt x="8498" y="318"/>
                </a:moveTo>
                <a:cubicBezTo>
                  <a:pt x="9997" y="500"/>
                  <a:pt x="11221" y="2658"/>
                  <a:pt x="11430" y="5482"/>
                </a:cubicBezTo>
                <a:lnTo>
                  <a:pt x="11510" y="15981"/>
                </a:lnTo>
                <a:cubicBezTo>
                  <a:pt x="11810" y="17556"/>
                  <a:pt x="12635" y="18545"/>
                  <a:pt x="13513" y="18383"/>
                </a:cubicBezTo>
                <a:cubicBezTo>
                  <a:pt x="14244" y="18247"/>
                  <a:pt x="14867" y="17323"/>
                  <a:pt x="15113" y="16011"/>
                </a:cubicBezTo>
                <a:lnTo>
                  <a:pt x="15174" y="5567"/>
                </a:lnTo>
                <a:cubicBezTo>
                  <a:pt x="15305" y="2445"/>
                  <a:pt x="16670" y="29"/>
                  <a:pt x="18320" y="0"/>
                </a:cubicBezTo>
                <a:cubicBezTo>
                  <a:pt x="19958" y="-29"/>
                  <a:pt x="21340" y="2308"/>
                  <a:pt x="21514" y="5401"/>
                </a:cubicBezTo>
                <a:lnTo>
                  <a:pt x="21600" y="15779"/>
                </a:lnTo>
                <a:lnTo>
                  <a:pt x="20263" y="15858"/>
                </a:lnTo>
                <a:lnTo>
                  <a:pt x="20141" y="5429"/>
                </a:lnTo>
                <a:cubicBezTo>
                  <a:pt x="19929" y="3863"/>
                  <a:pt x="19186" y="2766"/>
                  <a:pt x="18335" y="2760"/>
                </a:cubicBezTo>
                <a:cubicBezTo>
                  <a:pt x="17430" y="2755"/>
                  <a:pt x="16651" y="3969"/>
                  <a:pt x="16478" y="5655"/>
                </a:cubicBezTo>
                <a:lnTo>
                  <a:pt x="16422" y="15953"/>
                </a:lnTo>
                <a:cubicBezTo>
                  <a:pt x="16200" y="18618"/>
                  <a:pt x="15081" y="20687"/>
                  <a:pt x="13672" y="21037"/>
                </a:cubicBezTo>
                <a:cubicBezTo>
                  <a:pt x="11937" y="21468"/>
                  <a:pt x="10328" y="19252"/>
                  <a:pt x="10005" y="15988"/>
                </a:cubicBezTo>
                <a:lnTo>
                  <a:pt x="9996" y="5555"/>
                </a:lnTo>
                <a:cubicBezTo>
                  <a:pt x="9801" y="4125"/>
                  <a:pt x="9140" y="3101"/>
                  <a:pt x="8364" y="3023"/>
                </a:cubicBezTo>
                <a:cubicBezTo>
                  <a:pt x="7533" y="2939"/>
                  <a:pt x="6780" y="3948"/>
                  <a:pt x="6544" y="5463"/>
                </a:cubicBezTo>
                <a:lnTo>
                  <a:pt x="6389" y="16045"/>
                </a:lnTo>
                <a:cubicBezTo>
                  <a:pt x="6232" y="19080"/>
                  <a:pt x="4908" y="21415"/>
                  <a:pt x="3303" y="21491"/>
                </a:cubicBezTo>
                <a:cubicBezTo>
                  <a:pt x="1609" y="21571"/>
                  <a:pt x="147" y="19149"/>
                  <a:pt x="21" y="15841"/>
                </a:cubicBezTo>
                <a:lnTo>
                  <a:pt x="0" y="5592"/>
                </a:lnTo>
                <a:lnTo>
                  <a:pt x="1394" y="5541"/>
                </a:lnTo>
                <a:lnTo>
                  <a:pt x="1398" y="16039"/>
                </a:lnTo>
                <a:cubicBezTo>
                  <a:pt x="1698" y="17594"/>
                  <a:pt x="2499" y="18575"/>
                  <a:pt x="3362" y="18467"/>
                </a:cubicBezTo>
                <a:cubicBezTo>
                  <a:pt x="4124" y="18373"/>
                  <a:pt x="4789" y="17436"/>
                  <a:pt x="5052" y="16058"/>
                </a:cubicBezTo>
                <a:lnTo>
                  <a:pt x="5103" y="5608"/>
                </a:lnTo>
                <a:cubicBezTo>
                  <a:pt x="5326" y="2424"/>
                  <a:pt x="6810" y="113"/>
                  <a:pt x="8498" y="318"/>
                </a:cubicBezTo>
                <a:close/>
              </a:path>
            </a:pathLst>
          </a:custGeom>
          <a:solidFill>
            <a:srgbClr val="424242"/>
          </a:solidFill>
          <a:ln w="3175">
            <a:miter lim="400000"/>
          </a:ln>
        </p:spPr>
        <p:txBody>
          <a:bodyPr tIns="91439" bIns="91439" anchor="ctr"/>
          <a:lstStyle/>
          <a:p>
            <a:pPr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1" name="Line"/>
          <p:cNvSpPr/>
          <p:nvPr/>
        </p:nvSpPr>
        <p:spPr>
          <a:xfrm rot="16233675">
            <a:off x="6693015" y="-2688521"/>
            <a:ext cx="9668350" cy="1902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600" fill="norm" stroke="1" extrusionOk="0">
                <a:moveTo>
                  <a:pt x="5166" y="21600"/>
                </a:moveTo>
                <a:lnTo>
                  <a:pt x="16774" y="21466"/>
                </a:lnTo>
                <a:cubicBezTo>
                  <a:pt x="19404" y="21347"/>
                  <a:pt x="21417" y="20226"/>
                  <a:pt x="21456" y="18875"/>
                </a:cubicBezTo>
                <a:cubicBezTo>
                  <a:pt x="21497" y="17464"/>
                  <a:pt x="19368" y="16285"/>
                  <a:pt x="16614" y="16209"/>
                </a:cubicBezTo>
                <a:lnTo>
                  <a:pt x="5020" y="16205"/>
                </a:lnTo>
                <a:cubicBezTo>
                  <a:pt x="2441" y="16007"/>
                  <a:pt x="525" y="14888"/>
                  <a:pt x="458" y="13554"/>
                </a:cubicBezTo>
                <a:cubicBezTo>
                  <a:pt x="390" y="12179"/>
                  <a:pt x="2315" y="10989"/>
                  <a:pt x="4971" y="10778"/>
                </a:cubicBezTo>
                <a:lnTo>
                  <a:pt x="16473" y="10646"/>
                </a:lnTo>
                <a:cubicBezTo>
                  <a:pt x="18945" y="10448"/>
                  <a:pt x="20772" y="9371"/>
                  <a:pt x="20832" y="8091"/>
                </a:cubicBezTo>
                <a:cubicBezTo>
                  <a:pt x="20897" y="6710"/>
                  <a:pt x="18892" y="5531"/>
                  <a:pt x="16206" y="5386"/>
                </a:cubicBezTo>
                <a:lnTo>
                  <a:pt x="4794" y="5313"/>
                </a:lnTo>
                <a:cubicBezTo>
                  <a:pt x="2165" y="5219"/>
                  <a:pt x="106" y="4125"/>
                  <a:pt x="4" y="2778"/>
                </a:cubicBezTo>
                <a:cubicBezTo>
                  <a:pt x="-103" y="1366"/>
                  <a:pt x="1963" y="158"/>
                  <a:pt x="4714" y="39"/>
                </a:cubicBezTo>
                <a:lnTo>
                  <a:pt x="16335" y="0"/>
                </a:lnTo>
              </a:path>
            </a:pathLst>
          </a:custGeom>
          <a:ln w="1016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2" name="Circle"/>
          <p:cNvSpPr/>
          <p:nvPr/>
        </p:nvSpPr>
        <p:spPr>
          <a:xfrm>
            <a:off x="3475566" y="10411755"/>
            <a:ext cx="1968501" cy="1968501"/>
          </a:xfrm>
          <a:prstGeom prst="ellipse">
            <a:avLst/>
          </a:prstGeom>
          <a:solidFill>
            <a:srgbClr val="D11919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3" name="Circle"/>
          <p:cNvSpPr/>
          <p:nvPr/>
        </p:nvSpPr>
        <p:spPr>
          <a:xfrm>
            <a:off x="8034866" y="1284688"/>
            <a:ext cx="1968501" cy="1968501"/>
          </a:xfrm>
          <a:prstGeom prst="ellipse">
            <a:avLst/>
          </a:prstGeom>
          <a:solidFill>
            <a:srgbClr val="008F00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4" name="Circle"/>
          <p:cNvSpPr/>
          <p:nvPr/>
        </p:nvSpPr>
        <p:spPr>
          <a:xfrm>
            <a:off x="13025966" y="10386355"/>
            <a:ext cx="1968501" cy="1968501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12700">
            <a:solidFill>
              <a:schemeClr val="accent5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5" name="Circle"/>
          <p:cNvSpPr/>
          <p:nvPr/>
        </p:nvSpPr>
        <p:spPr>
          <a:xfrm>
            <a:off x="20044833" y="8294476"/>
            <a:ext cx="1968501" cy="1968501"/>
          </a:xfrm>
          <a:prstGeom prst="ellipse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866" name="Circle"/>
          <p:cNvSpPr/>
          <p:nvPr/>
        </p:nvSpPr>
        <p:spPr>
          <a:xfrm>
            <a:off x="17758833" y="1246588"/>
            <a:ext cx="1968501" cy="1968501"/>
          </a:xfrm>
          <a:prstGeom prst="ellipse">
            <a:avLst/>
          </a:prstGeom>
          <a:solidFill>
            <a:srgbClr val="FF8AD8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7" name="Circle"/>
          <p:cNvSpPr/>
          <p:nvPr/>
        </p:nvSpPr>
        <p:spPr>
          <a:xfrm>
            <a:off x="1032932" y="3168521"/>
            <a:ext cx="1968501" cy="1968501"/>
          </a:xfrm>
          <a:prstGeom prst="ellipse">
            <a:avLst/>
          </a:prstGeom>
          <a:solidFill>
            <a:srgbClr val="919191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68" name="block.png" descr="blo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333" y="3430921"/>
            <a:ext cx="1443700" cy="144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ear.png" descr="ea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0277" y="10867566"/>
            <a:ext cx="1082279" cy="1082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tape-measure.png" descr="tape-meas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0888" y="1679909"/>
            <a:ext cx="1082279" cy="1082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key (1).png" descr="key (1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67384" y="10753173"/>
            <a:ext cx="1285666" cy="1285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tap.png" descr="tap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61196" y="1648953"/>
            <a:ext cx="1163771" cy="1163771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2eme  contact  2012"/>
          <p:cNvSpPr txBox="1"/>
          <p:nvPr/>
        </p:nvSpPr>
        <p:spPr>
          <a:xfrm>
            <a:off x="3143423" y="8175096"/>
            <a:ext cx="2632787" cy="2207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6CBD4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2eme </a:t>
            </a:r>
            <a:br/>
            <a:r>
              <a:t>contact </a:t>
            </a:r>
            <a:br/>
            <a:r>
              <a:t>2012</a:t>
            </a:r>
          </a:p>
        </p:txBody>
      </p:sp>
      <p:sp>
        <p:nvSpPr>
          <p:cNvPr id="874" name="Premier touchpoint 2009"/>
          <p:cNvSpPr txBox="1"/>
          <p:nvPr/>
        </p:nvSpPr>
        <p:spPr>
          <a:xfrm>
            <a:off x="223104" y="1117418"/>
            <a:ext cx="3588157" cy="2207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Premier</a:t>
            </a:r>
            <a:br/>
            <a:r>
              <a:t>touchpoint</a:t>
            </a:r>
            <a:br/>
            <a:r>
              <a:t>2009</a:t>
            </a:r>
          </a:p>
        </p:txBody>
      </p:sp>
      <p:sp>
        <p:nvSpPr>
          <p:cNvPr id="875" name="3eme contact 2015"/>
          <p:cNvSpPr txBox="1"/>
          <p:nvPr/>
        </p:nvSpPr>
        <p:spPr>
          <a:xfrm>
            <a:off x="7959348" y="3481492"/>
            <a:ext cx="2441271" cy="2207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0076BC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3eme</a:t>
            </a:r>
            <a:br/>
            <a:r>
              <a:t>contact</a:t>
            </a:r>
            <a:br/>
            <a:r>
              <a:t>2015</a:t>
            </a:r>
          </a:p>
        </p:txBody>
      </p:sp>
      <p:sp>
        <p:nvSpPr>
          <p:cNvPr id="876" name="Achat 2018"/>
          <p:cNvSpPr txBox="1"/>
          <p:nvPr/>
        </p:nvSpPr>
        <p:spPr>
          <a:xfrm>
            <a:off x="13055862" y="8839071"/>
            <a:ext cx="1908709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0076BC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Achat</a:t>
            </a:r>
            <a:br/>
            <a:r>
              <a:t>2018</a:t>
            </a:r>
          </a:p>
        </p:txBody>
      </p:sp>
      <p:sp>
        <p:nvSpPr>
          <p:cNvPr id="877" name="SAV 2020"/>
          <p:cNvSpPr txBox="1"/>
          <p:nvPr/>
        </p:nvSpPr>
        <p:spPr>
          <a:xfrm>
            <a:off x="17970669" y="3350131"/>
            <a:ext cx="1544829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6CBD4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SAV</a:t>
            </a:r>
            <a:br/>
            <a:r>
              <a:t>2020</a:t>
            </a:r>
          </a:p>
        </p:txBody>
      </p:sp>
      <p:sp>
        <p:nvSpPr>
          <p:cNvPr id="878" name="Recommande 2022"/>
          <p:cNvSpPr txBox="1"/>
          <p:nvPr/>
        </p:nvSpPr>
        <p:spPr>
          <a:xfrm>
            <a:off x="18890022" y="10062505"/>
            <a:ext cx="4557523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Recommande</a:t>
            </a:r>
            <a:br/>
            <a:r>
              <a:t>2022</a:t>
            </a:r>
          </a:p>
        </p:txBody>
      </p:sp>
      <p:pic>
        <p:nvPicPr>
          <p:cNvPr id="87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256669" y="8878643"/>
            <a:ext cx="1544829" cy="800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BUYER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BUYER</a:t>
            </a:r>
          </a:p>
        </p:txBody>
      </p:sp>
      <p:sp>
        <p:nvSpPr>
          <p:cNvPr id="583" name="PERSONA"/>
          <p:cNvSpPr txBox="1"/>
          <p:nvPr/>
        </p:nvSpPr>
        <p:spPr>
          <a:xfrm>
            <a:off x="-1698089" y="5879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Line"/>
          <p:cNvSpPr/>
          <p:nvPr/>
        </p:nvSpPr>
        <p:spPr>
          <a:xfrm flipV="1">
            <a:off x="4373940" y="7107863"/>
            <a:ext cx="1" cy="5141288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2" name="Line"/>
          <p:cNvSpPr/>
          <p:nvPr/>
        </p:nvSpPr>
        <p:spPr>
          <a:xfrm flipV="1">
            <a:off x="6672640" y="3759910"/>
            <a:ext cx="1" cy="8616242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3" name="Line"/>
          <p:cNvSpPr/>
          <p:nvPr/>
        </p:nvSpPr>
        <p:spPr>
          <a:xfrm flipV="1">
            <a:off x="8984040" y="6938870"/>
            <a:ext cx="1" cy="5564281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4" name="Line"/>
          <p:cNvSpPr/>
          <p:nvPr/>
        </p:nvSpPr>
        <p:spPr>
          <a:xfrm flipV="1">
            <a:off x="2049840" y="9836149"/>
            <a:ext cx="1" cy="2286001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5" name="Line"/>
          <p:cNvSpPr/>
          <p:nvPr/>
        </p:nvSpPr>
        <p:spPr>
          <a:xfrm flipV="1">
            <a:off x="11270040" y="9963150"/>
            <a:ext cx="1" cy="2286001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6" name="Line"/>
          <p:cNvSpPr/>
          <p:nvPr/>
        </p:nvSpPr>
        <p:spPr>
          <a:xfrm flipV="1">
            <a:off x="13568740" y="9963150"/>
            <a:ext cx="1" cy="2413001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7" name="Line"/>
          <p:cNvSpPr/>
          <p:nvPr/>
        </p:nvSpPr>
        <p:spPr>
          <a:xfrm flipH="1" flipV="1">
            <a:off x="15891084" y="4782863"/>
            <a:ext cx="77957" cy="7720287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8" name="Line"/>
          <p:cNvSpPr/>
          <p:nvPr/>
        </p:nvSpPr>
        <p:spPr>
          <a:xfrm flipV="1">
            <a:off x="18229640" y="9013031"/>
            <a:ext cx="1" cy="3236119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89" name="Line"/>
          <p:cNvSpPr/>
          <p:nvPr/>
        </p:nvSpPr>
        <p:spPr>
          <a:xfrm flipV="1">
            <a:off x="20579140" y="5084690"/>
            <a:ext cx="1" cy="7291462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90" name="Parcours Utilisateur"/>
          <p:cNvSpPr txBox="1"/>
          <p:nvPr/>
        </p:nvSpPr>
        <p:spPr>
          <a:xfrm>
            <a:off x="0" y="0"/>
            <a:ext cx="5326640" cy="812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sz="41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Parcours Utilisateur</a:t>
            </a:r>
          </a:p>
        </p:txBody>
      </p:sp>
      <p:sp>
        <p:nvSpPr>
          <p:cNvPr id="891" name="Line"/>
          <p:cNvSpPr/>
          <p:nvPr/>
        </p:nvSpPr>
        <p:spPr>
          <a:xfrm>
            <a:off x="205841" y="12281199"/>
            <a:ext cx="23972317" cy="1"/>
          </a:xfrm>
          <a:prstGeom prst="line">
            <a:avLst/>
          </a:prstGeom>
          <a:ln w="1143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892" name="14h"/>
          <p:cNvSpPr/>
          <p:nvPr/>
        </p:nvSpPr>
        <p:spPr>
          <a:xfrm>
            <a:off x="10930094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14h</a:t>
            </a:r>
          </a:p>
        </p:txBody>
      </p:sp>
      <p:sp>
        <p:nvSpPr>
          <p:cNvPr id="893" name="12h"/>
          <p:cNvSpPr/>
          <p:nvPr/>
        </p:nvSpPr>
        <p:spPr>
          <a:xfrm>
            <a:off x="8611108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12h</a:t>
            </a:r>
          </a:p>
        </p:txBody>
      </p:sp>
      <p:sp>
        <p:nvSpPr>
          <p:cNvPr id="894" name="18h"/>
          <p:cNvSpPr/>
          <p:nvPr/>
        </p:nvSpPr>
        <p:spPr>
          <a:xfrm>
            <a:off x="15568066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18h</a:t>
            </a:r>
          </a:p>
        </p:txBody>
      </p:sp>
      <p:sp>
        <p:nvSpPr>
          <p:cNvPr id="895" name="16h"/>
          <p:cNvSpPr/>
          <p:nvPr/>
        </p:nvSpPr>
        <p:spPr>
          <a:xfrm>
            <a:off x="13249080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16h</a:t>
            </a:r>
          </a:p>
        </p:txBody>
      </p:sp>
      <p:sp>
        <p:nvSpPr>
          <p:cNvPr id="896" name="8h"/>
          <p:cNvSpPr/>
          <p:nvPr/>
        </p:nvSpPr>
        <p:spPr>
          <a:xfrm>
            <a:off x="3973136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8h</a:t>
            </a:r>
          </a:p>
        </p:txBody>
      </p:sp>
      <p:sp>
        <p:nvSpPr>
          <p:cNvPr id="897" name="7h"/>
          <p:cNvSpPr/>
          <p:nvPr/>
        </p:nvSpPr>
        <p:spPr>
          <a:xfrm>
            <a:off x="1654150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7h</a:t>
            </a:r>
          </a:p>
        </p:txBody>
      </p:sp>
      <p:sp>
        <p:nvSpPr>
          <p:cNvPr id="898" name="20h"/>
          <p:cNvSpPr/>
          <p:nvPr/>
        </p:nvSpPr>
        <p:spPr>
          <a:xfrm>
            <a:off x="17887052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20h</a:t>
            </a:r>
          </a:p>
        </p:txBody>
      </p:sp>
      <p:sp>
        <p:nvSpPr>
          <p:cNvPr id="899" name="9h"/>
          <p:cNvSpPr/>
          <p:nvPr/>
        </p:nvSpPr>
        <p:spPr>
          <a:xfrm>
            <a:off x="6292122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9h</a:t>
            </a:r>
          </a:p>
        </p:txBody>
      </p:sp>
      <p:sp>
        <p:nvSpPr>
          <p:cNvPr id="900" name="22h"/>
          <p:cNvSpPr/>
          <p:nvPr/>
        </p:nvSpPr>
        <p:spPr>
          <a:xfrm>
            <a:off x="20206038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22h</a:t>
            </a:r>
          </a:p>
        </p:txBody>
      </p:sp>
      <p:sp>
        <p:nvSpPr>
          <p:cNvPr id="901" name="Callout"/>
          <p:cNvSpPr/>
          <p:nvPr/>
        </p:nvSpPr>
        <p:spPr>
          <a:xfrm>
            <a:off x="454718" y="6442388"/>
            <a:ext cx="3407570" cy="488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29" y="0"/>
                </a:moveTo>
                <a:cubicBezTo>
                  <a:pt x="819" y="0"/>
                  <a:pt x="0" y="572"/>
                  <a:pt x="0" y="1276"/>
                </a:cubicBezTo>
                <a:lnTo>
                  <a:pt x="0" y="17480"/>
                </a:lnTo>
                <a:cubicBezTo>
                  <a:pt x="0" y="18184"/>
                  <a:pt x="819" y="18756"/>
                  <a:pt x="1829" y="18756"/>
                </a:cubicBezTo>
                <a:lnTo>
                  <a:pt x="8584" y="18756"/>
                </a:lnTo>
                <a:lnTo>
                  <a:pt x="10108" y="21600"/>
                </a:lnTo>
                <a:lnTo>
                  <a:pt x="11630" y="18756"/>
                </a:lnTo>
                <a:lnTo>
                  <a:pt x="19771" y="18756"/>
                </a:lnTo>
                <a:cubicBezTo>
                  <a:pt x="20781" y="18756"/>
                  <a:pt x="21600" y="18184"/>
                  <a:pt x="21600" y="17480"/>
                </a:cubicBezTo>
                <a:lnTo>
                  <a:pt x="21600" y="1276"/>
                </a:lnTo>
                <a:cubicBezTo>
                  <a:pt x="21600" y="572"/>
                  <a:pt x="20781" y="0"/>
                  <a:pt x="19771" y="0"/>
                </a:cubicBezTo>
                <a:lnTo>
                  <a:pt x="1829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02" name="Callout"/>
          <p:cNvSpPr/>
          <p:nvPr/>
        </p:nvSpPr>
        <p:spPr>
          <a:xfrm>
            <a:off x="658377" y="1760725"/>
            <a:ext cx="5263358" cy="5963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4" y="0"/>
                </a:moveTo>
                <a:cubicBezTo>
                  <a:pt x="531" y="0"/>
                  <a:pt x="0" y="468"/>
                  <a:pt x="0" y="1045"/>
                </a:cubicBezTo>
                <a:lnTo>
                  <a:pt x="0" y="14879"/>
                </a:lnTo>
                <a:cubicBezTo>
                  <a:pt x="0" y="15455"/>
                  <a:pt x="531" y="15922"/>
                  <a:pt x="1184" y="15922"/>
                </a:cubicBezTo>
                <a:lnTo>
                  <a:pt x="14215" y="15922"/>
                </a:lnTo>
                <a:lnTo>
                  <a:pt x="15201" y="21600"/>
                </a:lnTo>
                <a:lnTo>
                  <a:pt x="16188" y="15922"/>
                </a:lnTo>
                <a:lnTo>
                  <a:pt x="20416" y="15922"/>
                </a:lnTo>
                <a:cubicBezTo>
                  <a:pt x="21069" y="15922"/>
                  <a:pt x="21600" y="15455"/>
                  <a:pt x="21600" y="14879"/>
                </a:cubicBezTo>
                <a:lnTo>
                  <a:pt x="21600" y="1045"/>
                </a:lnTo>
                <a:cubicBezTo>
                  <a:pt x="21600" y="468"/>
                  <a:pt x="21069" y="0"/>
                  <a:pt x="20416" y="0"/>
                </a:cubicBezTo>
                <a:lnTo>
                  <a:pt x="1184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03" name="0"/>
          <p:cNvSpPr/>
          <p:nvPr/>
        </p:nvSpPr>
        <p:spPr>
          <a:xfrm>
            <a:off x="5774114" y="781208"/>
            <a:ext cx="6062664" cy="355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8" y="0"/>
                </a:moveTo>
                <a:cubicBezTo>
                  <a:pt x="461" y="0"/>
                  <a:pt x="0" y="786"/>
                  <a:pt x="0" y="1755"/>
                </a:cubicBezTo>
                <a:lnTo>
                  <a:pt x="0" y="15258"/>
                </a:lnTo>
                <a:cubicBezTo>
                  <a:pt x="0" y="16227"/>
                  <a:pt x="461" y="17013"/>
                  <a:pt x="1028" y="17013"/>
                </a:cubicBezTo>
                <a:lnTo>
                  <a:pt x="2501" y="17013"/>
                </a:lnTo>
                <a:lnTo>
                  <a:pt x="3357" y="21600"/>
                </a:lnTo>
                <a:lnTo>
                  <a:pt x="4212" y="17013"/>
                </a:lnTo>
                <a:lnTo>
                  <a:pt x="20573" y="17013"/>
                </a:lnTo>
                <a:cubicBezTo>
                  <a:pt x="21141" y="17013"/>
                  <a:pt x="21600" y="16227"/>
                  <a:pt x="21600" y="15258"/>
                </a:cubicBezTo>
                <a:lnTo>
                  <a:pt x="21600" y="1755"/>
                </a:lnTo>
                <a:cubicBezTo>
                  <a:pt x="21600" y="786"/>
                  <a:pt x="21141" y="0"/>
                  <a:pt x="20573" y="0"/>
                </a:cubicBezTo>
                <a:lnTo>
                  <a:pt x="1028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904" name="0"/>
          <p:cNvSpPr/>
          <p:nvPr/>
        </p:nvSpPr>
        <p:spPr>
          <a:xfrm>
            <a:off x="7102431" y="3791660"/>
            <a:ext cx="5126832" cy="318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16" y="0"/>
                </a:moveTo>
                <a:cubicBezTo>
                  <a:pt x="545" y="0"/>
                  <a:pt x="0" y="876"/>
                  <a:pt x="0" y="1954"/>
                </a:cubicBezTo>
                <a:lnTo>
                  <a:pt x="0" y="14410"/>
                </a:lnTo>
                <a:cubicBezTo>
                  <a:pt x="0" y="15488"/>
                  <a:pt x="545" y="16364"/>
                  <a:pt x="1216" y="16364"/>
                </a:cubicBezTo>
                <a:lnTo>
                  <a:pt x="6978" y="16364"/>
                </a:lnTo>
                <a:lnTo>
                  <a:pt x="7989" y="21600"/>
                </a:lnTo>
                <a:lnTo>
                  <a:pt x="9001" y="16364"/>
                </a:lnTo>
                <a:lnTo>
                  <a:pt x="20384" y="16364"/>
                </a:lnTo>
                <a:cubicBezTo>
                  <a:pt x="21055" y="16364"/>
                  <a:pt x="21600" y="15488"/>
                  <a:pt x="21600" y="14410"/>
                </a:cubicBezTo>
                <a:lnTo>
                  <a:pt x="21600" y="1954"/>
                </a:lnTo>
                <a:cubicBezTo>
                  <a:pt x="21600" y="876"/>
                  <a:pt x="21055" y="0"/>
                  <a:pt x="20384" y="0"/>
                </a:cubicBezTo>
                <a:lnTo>
                  <a:pt x="1216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905" name="Callout"/>
          <p:cNvSpPr/>
          <p:nvPr/>
        </p:nvSpPr>
        <p:spPr>
          <a:xfrm>
            <a:off x="9210268" y="6569388"/>
            <a:ext cx="3146426" cy="499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1" y="0"/>
                </a:moveTo>
                <a:cubicBezTo>
                  <a:pt x="887" y="0"/>
                  <a:pt x="0" y="559"/>
                  <a:pt x="0" y="1248"/>
                </a:cubicBezTo>
                <a:lnTo>
                  <a:pt x="0" y="16556"/>
                </a:lnTo>
                <a:cubicBezTo>
                  <a:pt x="0" y="17245"/>
                  <a:pt x="887" y="17802"/>
                  <a:pt x="1981" y="17802"/>
                </a:cubicBezTo>
                <a:lnTo>
                  <a:pt x="12615" y="17802"/>
                </a:lnTo>
                <a:lnTo>
                  <a:pt x="14266" y="21600"/>
                </a:lnTo>
                <a:lnTo>
                  <a:pt x="15917" y="17802"/>
                </a:lnTo>
                <a:lnTo>
                  <a:pt x="19619" y="17802"/>
                </a:lnTo>
                <a:cubicBezTo>
                  <a:pt x="20713" y="17802"/>
                  <a:pt x="21600" y="17245"/>
                  <a:pt x="21600" y="16556"/>
                </a:cubicBezTo>
                <a:lnTo>
                  <a:pt x="21600" y="1248"/>
                </a:lnTo>
                <a:cubicBezTo>
                  <a:pt x="21600" y="559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06" name="0"/>
          <p:cNvSpPr/>
          <p:nvPr/>
        </p:nvSpPr>
        <p:spPr>
          <a:xfrm>
            <a:off x="12576553" y="5216742"/>
            <a:ext cx="3146426" cy="5886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1" y="0"/>
                </a:moveTo>
                <a:cubicBezTo>
                  <a:pt x="887" y="0"/>
                  <a:pt x="0" y="474"/>
                  <a:pt x="0" y="1059"/>
                </a:cubicBezTo>
                <a:lnTo>
                  <a:pt x="0" y="15605"/>
                </a:lnTo>
                <a:cubicBezTo>
                  <a:pt x="0" y="16189"/>
                  <a:pt x="887" y="16662"/>
                  <a:pt x="1981" y="16662"/>
                </a:cubicBezTo>
                <a:lnTo>
                  <a:pt x="5106" y="16662"/>
                </a:lnTo>
                <a:lnTo>
                  <a:pt x="6754" y="21600"/>
                </a:lnTo>
                <a:lnTo>
                  <a:pt x="8402" y="16662"/>
                </a:lnTo>
                <a:lnTo>
                  <a:pt x="19619" y="16662"/>
                </a:lnTo>
                <a:cubicBezTo>
                  <a:pt x="20713" y="16662"/>
                  <a:pt x="21600" y="16189"/>
                  <a:pt x="21600" y="15605"/>
                </a:cubicBezTo>
                <a:lnTo>
                  <a:pt x="21600" y="1059"/>
                </a:lnTo>
                <a:cubicBezTo>
                  <a:pt x="21600" y="474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907" name="Callout"/>
          <p:cNvSpPr/>
          <p:nvPr/>
        </p:nvSpPr>
        <p:spPr>
          <a:xfrm>
            <a:off x="12292762" y="311150"/>
            <a:ext cx="5577683" cy="470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7" y="0"/>
                </a:moveTo>
                <a:cubicBezTo>
                  <a:pt x="501" y="0"/>
                  <a:pt x="0" y="593"/>
                  <a:pt x="0" y="1325"/>
                </a:cubicBezTo>
                <a:lnTo>
                  <a:pt x="0" y="15678"/>
                </a:lnTo>
                <a:cubicBezTo>
                  <a:pt x="0" y="16410"/>
                  <a:pt x="501" y="17001"/>
                  <a:pt x="1117" y="17001"/>
                </a:cubicBezTo>
                <a:lnTo>
                  <a:pt x="13302" y="17001"/>
                </a:lnTo>
                <a:lnTo>
                  <a:pt x="14232" y="21600"/>
                </a:lnTo>
                <a:lnTo>
                  <a:pt x="15163" y="17001"/>
                </a:lnTo>
                <a:lnTo>
                  <a:pt x="20483" y="17001"/>
                </a:lnTo>
                <a:cubicBezTo>
                  <a:pt x="21099" y="17001"/>
                  <a:pt x="21600" y="16410"/>
                  <a:pt x="21600" y="15678"/>
                </a:cubicBezTo>
                <a:lnTo>
                  <a:pt x="21600" y="1325"/>
                </a:lnTo>
                <a:cubicBezTo>
                  <a:pt x="21600" y="593"/>
                  <a:pt x="21099" y="0"/>
                  <a:pt x="20483" y="0"/>
                </a:cubicBezTo>
                <a:lnTo>
                  <a:pt x="1117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08" name="Callout"/>
          <p:cNvSpPr/>
          <p:nvPr/>
        </p:nvSpPr>
        <p:spPr>
          <a:xfrm>
            <a:off x="15981650" y="4462785"/>
            <a:ext cx="4205289" cy="52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071"/>
                  <a:pt x="0" y="9092"/>
                </a:cubicBezTo>
                <a:cubicBezTo>
                  <a:pt x="0" y="13892"/>
                  <a:pt x="4420" y="17813"/>
                  <a:pt x="10019" y="18150"/>
                </a:cubicBezTo>
                <a:lnTo>
                  <a:pt x="11705" y="21600"/>
                </a:lnTo>
                <a:lnTo>
                  <a:pt x="12822" y="18019"/>
                </a:lnTo>
                <a:cubicBezTo>
                  <a:pt x="17820" y="17221"/>
                  <a:pt x="21600" y="13531"/>
                  <a:pt x="21600" y="9092"/>
                </a:cubicBezTo>
                <a:cubicBezTo>
                  <a:pt x="21600" y="4071"/>
                  <a:pt x="16765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09" name="Callout"/>
          <p:cNvSpPr/>
          <p:nvPr/>
        </p:nvSpPr>
        <p:spPr>
          <a:xfrm>
            <a:off x="18540393" y="381958"/>
            <a:ext cx="5262961" cy="4985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3918"/>
                  <a:pt x="0" y="8751"/>
                </a:cubicBezTo>
                <a:cubicBezTo>
                  <a:pt x="0" y="12541"/>
                  <a:pt x="2978" y="15758"/>
                  <a:pt x="7136" y="16975"/>
                </a:cubicBezTo>
                <a:lnTo>
                  <a:pt x="8283" y="21600"/>
                </a:lnTo>
                <a:lnTo>
                  <a:pt x="9361" y="17417"/>
                </a:lnTo>
                <a:cubicBezTo>
                  <a:pt x="9833" y="17468"/>
                  <a:pt x="10311" y="17503"/>
                  <a:pt x="10801" y="17503"/>
                </a:cubicBezTo>
                <a:cubicBezTo>
                  <a:pt x="16766" y="17503"/>
                  <a:pt x="21600" y="13585"/>
                  <a:pt x="21600" y="8751"/>
                </a:cubicBezTo>
                <a:cubicBezTo>
                  <a:pt x="21600" y="3918"/>
                  <a:pt x="16766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10" name="Line"/>
          <p:cNvSpPr/>
          <p:nvPr/>
        </p:nvSpPr>
        <p:spPr>
          <a:xfrm flipV="1">
            <a:off x="22903240" y="9963150"/>
            <a:ext cx="1" cy="2286001"/>
          </a:xfrm>
          <a:prstGeom prst="line">
            <a:avLst/>
          </a:prstGeom>
          <a:ln w="508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cap="all" sz="4000">
                <a:solidFill>
                  <a:srgbClr val="83878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911" name="23h"/>
          <p:cNvSpPr/>
          <p:nvPr/>
        </p:nvSpPr>
        <p:spPr>
          <a:xfrm>
            <a:off x="22525025" y="11861800"/>
            <a:ext cx="838801" cy="8388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defRPr cap="all" sz="2000">
                <a:solidFill>
                  <a:srgbClr val="18679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23h</a:t>
            </a:r>
          </a:p>
        </p:txBody>
      </p:sp>
      <p:sp>
        <p:nvSpPr>
          <p:cNvPr id="912" name="Callout"/>
          <p:cNvSpPr/>
          <p:nvPr/>
        </p:nvSpPr>
        <p:spPr>
          <a:xfrm>
            <a:off x="20819628" y="5859128"/>
            <a:ext cx="3249217" cy="5459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8" y="0"/>
                </a:moveTo>
                <a:cubicBezTo>
                  <a:pt x="859" y="0"/>
                  <a:pt x="0" y="511"/>
                  <a:pt x="0" y="1142"/>
                </a:cubicBezTo>
                <a:lnTo>
                  <a:pt x="0" y="17958"/>
                </a:lnTo>
                <a:cubicBezTo>
                  <a:pt x="0" y="18589"/>
                  <a:pt x="859" y="19100"/>
                  <a:pt x="1918" y="19100"/>
                </a:cubicBezTo>
                <a:lnTo>
                  <a:pt x="12463" y="19100"/>
                </a:lnTo>
                <a:lnTo>
                  <a:pt x="14062" y="21600"/>
                </a:lnTo>
                <a:lnTo>
                  <a:pt x="15661" y="19100"/>
                </a:lnTo>
                <a:lnTo>
                  <a:pt x="19682" y="19100"/>
                </a:lnTo>
                <a:cubicBezTo>
                  <a:pt x="20741" y="19100"/>
                  <a:pt x="21600" y="18589"/>
                  <a:pt x="21600" y="17958"/>
                </a:cubicBezTo>
                <a:lnTo>
                  <a:pt x="21600" y="1142"/>
                </a:lnTo>
                <a:cubicBezTo>
                  <a:pt x="21600" y="511"/>
                  <a:pt x="20741" y="0"/>
                  <a:pt x="19682" y="0"/>
                </a:cubicBezTo>
                <a:lnTo>
                  <a:pt x="1918" y="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59" sz="40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Line"/>
          <p:cNvSpPr/>
          <p:nvPr/>
        </p:nvSpPr>
        <p:spPr>
          <a:xfrm flipV="1">
            <a:off x="1180492" y="10525522"/>
            <a:ext cx="1" cy="1315769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5" name="Line"/>
          <p:cNvSpPr/>
          <p:nvPr/>
        </p:nvSpPr>
        <p:spPr>
          <a:xfrm flipV="1">
            <a:off x="23269850" y="8814106"/>
            <a:ext cx="1" cy="2800045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6" name="Line"/>
          <p:cNvSpPr/>
          <p:nvPr/>
        </p:nvSpPr>
        <p:spPr>
          <a:xfrm flipV="1">
            <a:off x="5339139" y="6472863"/>
            <a:ext cx="1" cy="514128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7" name="Line"/>
          <p:cNvSpPr/>
          <p:nvPr/>
        </p:nvSpPr>
        <p:spPr>
          <a:xfrm flipV="1">
            <a:off x="7612439" y="3392448"/>
            <a:ext cx="1" cy="8348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8" name="Line"/>
          <p:cNvSpPr/>
          <p:nvPr/>
        </p:nvSpPr>
        <p:spPr>
          <a:xfrm flipV="1">
            <a:off x="9898440" y="6303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9" name="Line"/>
          <p:cNvSpPr/>
          <p:nvPr/>
        </p:nvSpPr>
        <p:spPr>
          <a:xfrm flipV="1">
            <a:off x="3065839" y="3594779"/>
            <a:ext cx="1" cy="789237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0" name="Line"/>
          <p:cNvSpPr/>
          <p:nvPr/>
        </p:nvSpPr>
        <p:spPr>
          <a:xfrm flipV="1">
            <a:off x="12184440" y="8814106"/>
            <a:ext cx="1" cy="2800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1" name="Line"/>
          <p:cNvSpPr/>
          <p:nvPr/>
        </p:nvSpPr>
        <p:spPr>
          <a:xfrm flipH="1" flipV="1">
            <a:off x="14409147" y="8687106"/>
            <a:ext cx="48594" cy="3054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2" name="Line"/>
          <p:cNvSpPr/>
          <p:nvPr/>
        </p:nvSpPr>
        <p:spPr>
          <a:xfrm flipH="1" flipV="1">
            <a:off x="16665784" y="3265448"/>
            <a:ext cx="77957" cy="8602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3" name="Line"/>
          <p:cNvSpPr/>
          <p:nvPr/>
        </p:nvSpPr>
        <p:spPr>
          <a:xfrm flipV="1">
            <a:off x="19029741" y="8215425"/>
            <a:ext cx="1" cy="339872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4" name="Line"/>
          <p:cNvSpPr/>
          <p:nvPr/>
        </p:nvSpPr>
        <p:spPr>
          <a:xfrm flipV="1">
            <a:off x="21315740" y="4931985"/>
            <a:ext cx="1" cy="6809167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5" name="Customer Journey"/>
          <p:cNvSpPr txBox="1"/>
          <p:nvPr/>
        </p:nvSpPr>
        <p:spPr>
          <a:xfrm>
            <a:off x="-1" y="-25401"/>
            <a:ext cx="3705027" cy="584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Customer Journey</a:t>
            </a:r>
          </a:p>
        </p:txBody>
      </p:sp>
      <p:sp>
        <p:nvSpPr>
          <p:cNvPr id="926" name="Line"/>
          <p:cNvSpPr/>
          <p:nvPr/>
        </p:nvSpPr>
        <p:spPr>
          <a:xfrm>
            <a:off x="1439626" y="11646199"/>
            <a:ext cx="21504747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7" name="Circle"/>
          <p:cNvSpPr/>
          <p:nvPr/>
        </p:nvSpPr>
        <p:spPr>
          <a:xfrm>
            <a:off x="11742725" y="11226800"/>
            <a:ext cx="838801" cy="838800"/>
          </a:xfrm>
          <a:prstGeom prst="ellipse">
            <a:avLst/>
          </a:prstGeom>
          <a:solidFill>
            <a:srgbClr val="005493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8" name="Circle"/>
          <p:cNvSpPr/>
          <p:nvPr/>
        </p:nvSpPr>
        <p:spPr>
          <a:xfrm>
            <a:off x="9471406" y="11226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9" name="Circle"/>
          <p:cNvSpPr/>
          <p:nvPr/>
        </p:nvSpPr>
        <p:spPr>
          <a:xfrm>
            <a:off x="16298062" y="11226800"/>
            <a:ext cx="838801" cy="838800"/>
          </a:xfrm>
          <a:prstGeom prst="ellipse">
            <a:avLst/>
          </a:prstGeom>
          <a:solidFill>
            <a:srgbClr val="00365F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0" name="Circle"/>
          <p:cNvSpPr/>
          <p:nvPr/>
        </p:nvSpPr>
        <p:spPr>
          <a:xfrm>
            <a:off x="14014043" y="11226800"/>
            <a:ext cx="838801" cy="838800"/>
          </a:xfrm>
          <a:prstGeom prst="ellipse">
            <a:avLst/>
          </a:prstGeom>
          <a:solidFill>
            <a:srgbClr val="004275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1" name="Circle"/>
          <p:cNvSpPr/>
          <p:nvPr/>
        </p:nvSpPr>
        <p:spPr>
          <a:xfrm>
            <a:off x="4928768" y="11226800"/>
            <a:ext cx="838801" cy="838800"/>
          </a:xfrm>
          <a:prstGeom prst="ellipse">
            <a:avLst/>
          </a:prstGeom>
          <a:solidFill>
            <a:srgbClr val="34A5D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2" name="Circle"/>
          <p:cNvSpPr/>
          <p:nvPr/>
        </p:nvSpPr>
        <p:spPr>
          <a:xfrm>
            <a:off x="2657449" y="11226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3" name="Circle"/>
          <p:cNvSpPr/>
          <p:nvPr/>
        </p:nvSpPr>
        <p:spPr>
          <a:xfrm>
            <a:off x="18582079" y="11226800"/>
            <a:ext cx="838801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4" name="Circle"/>
          <p:cNvSpPr/>
          <p:nvPr/>
        </p:nvSpPr>
        <p:spPr>
          <a:xfrm>
            <a:off x="7200087" y="11226800"/>
            <a:ext cx="838801" cy="838800"/>
          </a:xfrm>
          <a:prstGeom prst="ellipse">
            <a:avLst/>
          </a:prstGeom>
          <a:solidFill>
            <a:srgbClr val="18679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5" name="Circle"/>
          <p:cNvSpPr/>
          <p:nvPr/>
        </p:nvSpPr>
        <p:spPr>
          <a:xfrm>
            <a:off x="20878800" y="11226800"/>
            <a:ext cx="838800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6" name="Callout"/>
          <p:cNvSpPr/>
          <p:nvPr/>
        </p:nvSpPr>
        <p:spPr>
          <a:xfrm>
            <a:off x="250985" y="1108388"/>
            <a:ext cx="4907758" cy="290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70" y="0"/>
                </a:moveTo>
                <a:cubicBezTo>
                  <a:pt x="569" y="0"/>
                  <a:pt x="0" y="960"/>
                  <a:pt x="0" y="2143"/>
                </a:cubicBezTo>
                <a:lnTo>
                  <a:pt x="0" y="14983"/>
                </a:lnTo>
                <a:cubicBezTo>
                  <a:pt x="0" y="16165"/>
                  <a:pt x="569" y="17126"/>
                  <a:pt x="1270" y="17126"/>
                </a:cubicBezTo>
                <a:lnTo>
                  <a:pt x="11319" y="17126"/>
                </a:lnTo>
                <a:lnTo>
                  <a:pt x="12377" y="21600"/>
                </a:lnTo>
                <a:lnTo>
                  <a:pt x="13434" y="17126"/>
                </a:lnTo>
                <a:lnTo>
                  <a:pt x="20330" y="17126"/>
                </a:lnTo>
                <a:cubicBezTo>
                  <a:pt x="21031" y="17126"/>
                  <a:pt x="21600" y="16165"/>
                  <a:pt x="21600" y="14983"/>
                </a:cubicBezTo>
                <a:lnTo>
                  <a:pt x="21600" y="2143"/>
                </a:lnTo>
                <a:cubicBezTo>
                  <a:pt x="21600" y="960"/>
                  <a:pt x="21031" y="0"/>
                  <a:pt x="20330" y="0"/>
                </a:cubicBezTo>
                <a:lnTo>
                  <a:pt x="127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7" name="Callout"/>
          <p:cNvSpPr/>
          <p:nvPr/>
        </p:nvSpPr>
        <p:spPr>
          <a:xfrm>
            <a:off x="2308899" y="4553659"/>
            <a:ext cx="4908154" cy="336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70" y="0"/>
                </a:moveTo>
                <a:cubicBezTo>
                  <a:pt x="569" y="0"/>
                  <a:pt x="0" y="830"/>
                  <a:pt x="0" y="1853"/>
                </a:cubicBezTo>
                <a:lnTo>
                  <a:pt x="0" y="13667"/>
                </a:lnTo>
                <a:cubicBezTo>
                  <a:pt x="0" y="14690"/>
                  <a:pt x="569" y="15520"/>
                  <a:pt x="1270" y="15520"/>
                </a:cubicBezTo>
                <a:lnTo>
                  <a:pt x="12376" y="15520"/>
                </a:lnTo>
                <a:lnTo>
                  <a:pt x="13433" y="21600"/>
                </a:lnTo>
                <a:lnTo>
                  <a:pt x="14491" y="15520"/>
                </a:lnTo>
                <a:lnTo>
                  <a:pt x="20330" y="15520"/>
                </a:lnTo>
                <a:cubicBezTo>
                  <a:pt x="21031" y="15520"/>
                  <a:pt x="21600" y="14690"/>
                  <a:pt x="21600" y="13667"/>
                </a:cubicBezTo>
                <a:lnTo>
                  <a:pt x="21600" y="1853"/>
                </a:lnTo>
                <a:cubicBezTo>
                  <a:pt x="21600" y="830"/>
                  <a:pt x="21031" y="0"/>
                  <a:pt x="20330" y="0"/>
                </a:cubicBezTo>
                <a:lnTo>
                  <a:pt x="127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spc="-144" sz="3600"/>
          </a:p>
        </p:txBody>
      </p:sp>
      <p:sp>
        <p:nvSpPr>
          <p:cNvPr id="938" name="Callout"/>
          <p:cNvSpPr/>
          <p:nvPr/>
        </p:nvSpPr>
        <p:spPr>
          <a:xfrm>
            <a:off x="6790114" y="526631"/>
            <a:ext cx="4575573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2" y="0"/>
                </a:moveTo>
                <a:cubicBezTo>
                  <a:pt x="610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610" y="16669"/>
                  <a:pt x="1362" y="16669"/>
                </a:cubicBezTo>
                <a:lnTo>
                  <a:pt x="2675" y="16669"/>
                </a:lnTo>
                <a:lnTo>
                  <a:pt x="3811" y="21600"/>
                </a:lnTo>
                <a:lnTo>
                  <a:pt x="4944" y="16669"/>
                </a:lnTo>
                <a:lnTo>
                  <a:pt x="20240" y="16669"/>
                </a:lnTo>
                <a:cubicBezTo>
                  <a:pt x="20992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992" y="0"/>
                  <a:pt x="20240" y="0"/>
                </a:cubicBezTo>
                <a:lnTo>
                  <a:pt x="1362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25400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9" name="Callout"/>
          <p:cNvSpPr/>
          <p:nvPr/>
        </p:nvSpPr>
        <p:spPr>
          <a:xfrm>
            <a:off x="8436783" y="3156659"/>
            <a:ext cx="4509294" cy="351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2" y="0"/>
                </a:moveTo>
                <a:cubicBezTo>
                  <a:pt x="619" y="0"/>
                  <a:pt x="0" y="795"/>
                  <a:pt x="0" y="1774"/>
                </a:cubicBezTo>
                <a:lnTo>
                  <a:pt x="0" y="13082"/>
                </a:lnTo>
                <a:cubicBezTo>
                  <a:pt x="0" y="14061"/>
                  <a:pt x="619" y="14855"/>
                  <a:pt x="1382" y="14855"/>
                </a:cubicBezTo>
                <a:lnTo>
                  <a:pt x="5992" y="14855"/>
                </a:lnTo>
                <a:lnTo>
                  <a:pt x="7142" y="21600"/>
                </a:lnTo>
                <a:lnTo>
                  <a:pt x="8294" y="14855"/>
                </a:lnTo>
                <a:lnTo>
                  <a:pt x="20220" y="14855"/>
                </a:lnTo>
                <a:cubicBezTo>
                  <a:pt x="20983" y="14855"/>
                  <a:pt x="21600" y="14061"/>
                  <a:pt x="21600" y="13082"/>
                </a:cubicBezTo>
                <a:lnTo>
                  <a:pt x="21600" y="1774"/>
                </a:lnTo>
                <a:cubicBezTo>
                  <a:pt x="21600" y="795"/>
                  <a:pt x="20983" y="0"/>
                  <a:pt x="20220" y="0"/>
                </a:cubicBezTo>
                <a:lnTo>
                  <a:pt x="1382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0" name="Callout"/>
          <p:cNvSpPr/>
          <p:nvPr/>
        </p:nvSpPr>
        <p:spPr>
          <a:xfrm>
            <a:off x="10226268" y="6315388"/>
            <a:ext cx="3146426" cy="345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1" y="0"/>
                </a:moveTo>
                <a:cubicBezTo>
                  <a:pt x="887" y="0"/>
                  <a:pt x="0" y="808"/>
                  <a:pt x="0" y="1804"/>
                </a:cubicBezTo>
                <a:lnTo>
                  <a:pt x="0" y="13299"/>
                </a:lnTo>
                <a:cubicBezTo>
                  <a:pt x="0" y="14295"/>
                  <a:pt x="887" y="15103"/>
                  <a:pt x="1981" y="15103"/>
                </a:cubicBezTo>
                <a:lnTo>
                  <a:pt x="11863" y="15103"/>
                </a:lnTo>
                <a:lnTo>
                  <a:pt x="13511" y="21600"/>
                </a:lnTo>
                <a:lnTo>
                  <a:pt x="15162" y="15103"/>
                </a:lnTo>
                <a:lnTo>
                  <a:pt x="19619" y="15103"/>
                </a:lnTo>
                <a:cubicBezTo>
                  <a:pt x="20713" y="15103"/>
                  <a:pt x="21600" y="14295"/>
                  <a:pt x="21600" y="13299"/>
                </a:cubicBezTo>
                <a:lnTo>
                  <a:pt x="21600" y="1804"/>
                </a:lnTo>
                <a:cubicBezTo>
                  <a:pt x="21600" y="808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1" name="Callout"/>
          <p:cNvSpPr/>
          <p:nvPr/>
        </p:nvSpPr>
        <p:spPr>
          <a:xfrm>
            <a:off x="13757653" y="5320941"/>
            <a:ext cx="3355182" cy="3415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7" y="0"/>
                </a:moveTo>
                <a:cubicBezTo>
                  <a:pt x="832" y="0"/>
                  <a:pt x="0" y="817"/>
                  <a:pt x="0" y="1824"/>
                </a:cubicBezTo>
                <a:lnTo>
                  <a:pt x="0" y="14925"/>
                </a:lnTo>
                <a:cubicBezTo>
                  <a:pt x="0" y="15932"/>
                  <a:pt x="832" y="16749"/>
                  <a:pt x="1857" y="16749"/>
                </a:cubicBezTo>
                <a:lnTo>
                  <a:pt x="2736" y="16749"/>
                </a:lnTo>
                <a:lnTo>
                  <a:pt x="4282" y="21600"/>
                </a:lnTo>
                <a:lnTo>
                  <a:pt x="5828" y="16749"/>
                </a:lnTo>
                <a:lnTo>
                  <a:pt x="19745" y="16749"/>
                </a:lnTo>
                <a:cubicBezTo>
                  <a:pt x="20770" y="16749"/>
                  <a:pt x="21600" y="15932"/>
                  <a:pt x="21600" y="14925"/>
                </a:cubicBezTo>
                <a:lnTo>
                  <a:pt x="21600" y="1824"/>
                </a:lnTo>
                <a:cubicBezTo>
                  <a:pt x="21600" y="817"/>
                  <a:pt x="20770" y="0"/>
                  <a:pt x="19745" y="0"/>
                </a:cubicBezTo>
                <a:lnTo>
                  <a:pt x="1857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25400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spc="-144" sz="3600"/>
          </a:p>
        </p:txBody>
      </p:sp>
      <p:sp>
        <p:nvSpPr>
          <p:cNvPr id="942" name="Callout"/>
          <p:cNvSpPr/>
          <p:nvPr/>
        </p:nvSpPr>
        <p:spPr>
          <a:xfrm>
            <a:off x="12971621" y="743179"/>
            <a:ext cx="5314951" cy="369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73" y="0"/>
                </a:moveTo>
                <a:cubicBezTo>
                  <a:pt x="525" y="0"/>
                  <a:pt x="0" y="755"/>
                  <a:pt x="0" y="1685"/>
                </a:cubicBezTo>
                <a:lnTo>
                  <a:pt x="0" y="12427"/>
                </a:lnTo>
                <a:cubicBezTo>
                  <a:pt x="0" y="13358"/>
                  <a:pt x="525" y="14113"/>
                  <a:pt x="1173" y="14113"/>
                </a:cubicBezTo>
                <a:lnTo>
                  <a:pt x="14185" y="14113"/>
                </a:lnTo>
                <a:lnTo>
                  <a:pt x="15161" y="21600"/>
                </a:lnTo>
                <a:lnTo>
                  <a:pt x="16137" y="14113"/>
                </a:lnTo>
                <a:lnTo>
                  <a:pt x="20427" y="14113"/>
                </a:lnTo>
                <a:cubicBezTo>
                  <a:pt x="21075" y="14113"/>
                  <a:pt x="21600" y="13357"/>
                  <a:pt x="21600" y="12427"/>
                </a:cubicBezTo>
                <a:lnTo>
                  <a:pt x="21600" y="1685"/>
                </a:lnTo>
                <a:cubicBezTo>
                  <a:pt x="21600" y="755"/>
                  <a:pt x="21075" y="0"/>
                  <a:pt x="20427" y="0"/>
                </a:cubicBezTo>
                <a:lnTo>
                  <a:pt x="1173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3" name="Callout"/>
          <p:cNvSpPr/>
          <p:nvPr/>
        </p:nvSpPr>
        <p:spPr>
          <a:xfrm>
            <a:off x="17268049" y="3815085"/>
            <a:ext cx="3493295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4" name="Callout"/>
          <p:cNvSpPr/>
          <p:nvPr/>
        </p:nvSpPr>
        <p:spPr>
          <a:xfrm>
            <a:off x="19569093" y="709313"/>
            <a:ext cx="4555333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3741"/>
                  <a:pt x="0" y="8355"/>
                </a:cubicBezTo>
                <a:cubicBezTo>
                  <a:pt x="0" y="11906"/>
                  <a:pt x="2870" y="14931"/>
                  <a:pt x="6910" y="16140"/>
                </a:cubicBezTo>
                <a:lnTo>
                  <a:pt x="8258" y="21600"/>
                </a:lnTo>
                <a:lnTo>
                  <a:pt x="9483" y="16640"/>
                </a:lnTo>
                <a:cubicBezTo>
                  <a:pt x="9915" y="16681"/>
                  <a:pt x="10353" y="16708"/>
                  <a:pt x="10800" y="16708"/>
                </a:cubicBezTo>
                <a:cubicBezTo>
                  <a:pt x="16764" y="16708"/>
                  <a:pt x="21600" y="12968"/>
                  <a:pt x="21600" y="8355"/>
                </a:cubicBezTo>
                <a:cubicBezTo>
                  <a:pt x="21600" y="3741"/>
                  <a:pt x="16764" y="0"/>
                  <a:pt x="108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5" name="Circle"/>
          <p:cNvSpPr/>
          <p:nvPr/>
        </p:nvSpPr>
        <p:spPr>
          <a:xfrm>
            <a:off x="752449" y="11226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6" name="Circle"/>
          <p:cNvSpPr/>
          <p:nvPr/>
        </p:nvSpPr>
        <p:spPr>
          <a:xfrm>
            <a:off x="22850450" y="11226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7" name="Line"/>
          <p:cNvSpPr/>
          <p:nvPr/>
        </p:nvSpPr>
        <p:spPr>
          <a:xfrm>
            <a:off x="1112223" y="13043200"/>
            <a:ext cx="22099803" cy="1"/>
          </a:xfrm>
          <a:prstGeom prst="line">
            <a:avLst/>
          </a:prstGeom>
          <a:ln w="38100">
            <a:solidFill>
              <a:srgbClr val="535353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8" name="Line"/>
          <p:cNvSpPr/>
          <p:nvPr/>
        </p:nvSpPr>
        <p:spPr>
          <a:xfrm flipV="1">
            <a:off x="14457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9" name="Line"/>
          <p:cNvSpPr/>
          <p:nvPr/>
        </p:nvSpPr>
        <p:spPr>
          <a:xfrm flipV="1">
            <a:off x="167564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0" name="Line"/>
          <p:cNvSpPr/>
          <p:nvPr/>
        </p:nvSpPr>
        <p:spPr>
          <a:xfrm flipV="1">
            <a:off x="19029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1" name="Line"/>
          <p:cNvSpPr/>
          <p:nvPr/>
        </p:nvSpPr>
        <p:spPr>
          <a:xfrm flipV="1">
            <a:off x="21315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2" name="Line"/>
          <p:cNvSpPr/>
          <p:nvPr/>
        </p:nvSpPr>
        <p:spPr>
          <a:xfrm flipV="1">
            <a:off x="121336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3" name="Line"/>
          <p:cNvSpPr/>
          <p:nvPr/>
        </p:nvSpPr>
        <p:spPr>
          <a:xfrm flipV="1">
            <a:off x="98349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4" name="Line"/>
          <p:cNvSpPr/>
          <p:nvPr/>
        </p:nvSpPr>
        <p:spPr>
          <a:xfrm flipV="1">
            <a:off x="7599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5" name="Line"/>
          <p:cNvSpPr/>
          <p:nvPr/>
        </p:nvSpPr>
        <p:spPr>
          <a:xfrm flipV="1">
            <a:off x="5313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6" name="Line"/>
          <p:cNvSpPr/>
          <p:nvPr/>
        </p:nvSpPr>
        <p:spPr>
          <a:xfrm flipV="1">
            <a:off x="3027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7" name="Line"/>
          <p:cNvSpPr/>
          <p:nvPr/>
        </p:nvSpPr>
        <p:spPr>
          <a:xfrm flipV="1">
            <a:off x="1122740" y="12656150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8" name="Line"/>
          <p:cNvSpPr/>
          <p:nvPr/>
        </p:nvSpPr>
        <p:spPr>
          <a:xfrm flipV="1">
            <a:off x="23220740" y="12656150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9" name="Callout"/>
          <p:cNvSpPr/>
          <p:nvPr/>
        </p:nvSpPr>
        <p:spPr>
          <a:xfrm>
            <a:off x="21418346" y="5447155"/>
            <a:ext cx="2827339" cy="3831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04" y="0"/>
                </a:moveTo>
                <a:cubicBezTo>
                  <a:pt x="988" y="0"/>
                  <a:pt x="0" y="729"/>
                  <a:pt x="0" y="1626"/>
                </a:cubicBezTo>
                <a:lnTo>
                  <a:pt x="0" y="14611"/>
                </a:lnTo>
                <a:cubicBezTo>
                  <a:pt x="0" y="15509"/>
                  <a:pt x="988" y="16235"/>
                  <a:pt x="2204" y="16235"/>
                </a:cubicBezTo>
                <a:lnTo>
                  <a:pt x="12422" y="16235"/>
                </a:lnTo>
                <a:lnTo>
                  <a:pt x="14260" y="21600"/>
                </a:lnTo>
                <a:lnTo>
                  <a:pt x="16094" y="16235"/>
                </a:lnTo>
                <a:lnTo>
                  <a:pt x="19396" y="16235"/>
                </a:lnTo>
                <a:cubicBezTo>
                  <a:pt x="20612" y="16235"/>
                  <a:pt x="21600" y="15509"/>
                  <a:pt x="21600" y="14611"/>
                </a:cubicBezTo>
                <a:lnTo>
                  <a:pt x="21600" y="1626"/>
                </a:lnTo>
                <a:cubicBezTo>
                  <a:pt x="21600" y="729"/>
                  <a:pt x="20612" y="0"/>
                  <a:pt x="19396" y="0"/>
                </a:cubicBezTo>
                <a:lnTo>
                  <a:pt x="220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0" name="Callout"/>
          <p:cNvSpPr/>
          <p:nvPr/>
        </p:nvSpPr>
        <p:spPr>
          <a:xfrm>
            <a:off x="42132" y="6745039"/>
            <a:ext cx="3088879" cy="3794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020"/>
                  <a:pt x="0" y="8980"/>
                </a:cubicBezTo>
                <a:cubicBezTo>
                  <a:pt x="0" y="12924"/>
                  <a:pt x="3061" y="16268"/>
                  <a:pt x="7313" y="17475"/>
                </a:cubicBezTo>
                <a:lnTo>
                  <a:pt x="7954" y="21600"/>
                </a:lnTo>
                <a:lnTo>
                  <a:pt x="10427" y="17947"/>
                </a:lnTo>
                <a:cubicBezTo>
                  <a:pt x="10552" y="17950"/>
                  <a:pt x="10675" y="17963"/>
                  <a:pt x="10801" y="17963"/>
                </a:cubicBezTo>
                <a:cubicBezTo>
                  <a:pt x="16766" y="17963"/>
                  <a:pt x="21600" y="13940"/>
                  <a:pt x="21600" y="8980"/>
                </a:cubicBezTo>
                <a:cubicBezTo>
                  <a:pt x="21600" y="4020"/>
                  <a:pt x="16766" y="0"/>
                  <a:pt x="10801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1" name="j1    j2   j3        j4        j5     j6   j7        j8      j9           j10      j11"/>
          <p:cNvSpPr txBox="1"/>
          <p:nvPr/>
        </p:nvSpPr>
        <p:spPr>
          <a:xfrm>
            <a:off x="962620" y="12052450"/>
            <a:ext cx="22571671" cy="584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j1		  j2			j3		      j4	  	    j5			  j6			j7		      j8		    j9		         j10		    j11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Line"/>
          <p:cNvSpPr/>
          <p:nvPr/>
        </p:nvSpPr>
        <p:spPr>
          <a:xfrm flipV="1">
            <a:off x="23804940" y="10090149"/>
            <a:ext cx="1" cy="228600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4" name="Line"/>
          <p:cNvSpPr/>
          <p:nvPr/>
        </p:nvSpPr>
        <p:spPr>
          <a:xfrm flipV="1">
            <a:off x="538540" y="6938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5" name="Line"/>
          <p:cNvSpPr/>
          <p:nvPr/>
        </p:nvSpPr>
        <p:spPr>
          <a:xfrm flipV="1">
            <a:off x="5224840" y="4402472"/>
            <a:ext cx="1" cy="8100679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6" name="Line"/>
          <p:cNvSpPr/>
          <p:nvPr/>
        </p:nvSpPr>
        <p:spPr>
          <a:xfrm flipV="1">
            <a:off x="7548940" y="8769523"/>
            <a:ext cx="1" cy="386062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7" name="Line"/>
          <p:cNvSpPr/>
          <p:nvPr/>
        </p:nvSpPr>
        <p:spPr>
          <a:xfrm flipV="1">
            <a:off x="9885740" y="7192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8" name="Line"/>
          <p:cNvSpPr/>
          <p:nvPr/>
        </p:nvSpPr>
        <p:spPr>
          <a:xfrm flipV="1">
            <a:off x="2875339" y="10090149"/>
            <a:ext cx="1" cy="228600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9" name="Line"/>
          <p:cNvSpPr/>
          <p:nvPr/>
        </p:nvSpPr>
        <p:spPr>
          <a:xfrm flipV="1">
            <a:off x="12209841" y="9721010"/>
            <a:ext cx="1" cy="278214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0" name="Line"/>
          <p:cNvSpPr/>
          <p:nvPr/>
        </p:nvSpPr>
        <p:spPr>
          <a:xfrm flipV="1">
            <a:off x="14483140" y="5276460"/>
            <a:ext cx="1" cy="735369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1" name="Line"/>
          <p:cNvSpPr/>
          <p:nvPr/>
        </p:nvSpPr>
        <p:spPr>
          <a:xfrm flipV="1">
            <a:off x="16819940" y="11055350"/>
            <a:ext cx="1" cy="1471477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2" name="Line"/>
          <p:cNvSpPr/>
          <p:nvPr/>
        </p:nvSpPr>
        <p:spPr>
          <a:xfrm flipV="1">
            <a:off x="19118640" y="8439149"/>
            <a:ext cx="1" cy="406400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3" name="Line"/>
          <p:cNvSpPr/>
          <p:nvPr/>
        </p:nvSpPr>
        <p:spPr>
          <a:xfrm flipV="1">
            <a:off x="21455440" y="3625848"/>
            <a:ext cx="1" cy="90043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4" name="Cloud"/>
          <p:cNvSpPr/>
          <p:nvPr/>
        </p:nvSpPr>
        <p:spPr>
          <a:xfrm flipH="1">
            <a:off x="22242387" y="8658555"/>
            <a:ext cx="2107338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FDCB56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5" name="Rounded Rectangle"/>
          <p:cNvSpPr/>
          <p:nvPr/>
        </p:nvSpPr>
        <p:spPr>
          <a:xfrm>
            <a:off x="189709" y="5663343"/>
            <a:ext cx="2043862" cy="1177090"/>
          </a:xfrm>
          <a:prstGeom prst="roundRect">
            <a:avLst>
              <a:gd name="adj" fmla="val 15000"/>
            </a:avLst>
          </a:prstGeom>
          <a:solidFill>
            <a:srgbClr val="FF5792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976" name="settings-1.png" descr="settings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93089" y="9778358"/>
            <a:ext cx="1053533" cy="1053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7" name="teamwork.png" descr="teamwor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87540" y="8236911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shopping-bag.png" descr="shopping-ba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83640" y="6901610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9" name="team.png" descr="te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0740" y="5426388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0" name="TimeLine"/>
          <p:cNvSpPr txBox="1"/>
          <p:nvPr/>
        </p:nvSpPr>
        <p:spPr>
          <a:xfrm>
            <a:off x="76199" y="31749"/>
            <a:ext cx="2113212" cy="647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TimeLine</a:t>
            </a:r>
          </a:p>
        </p:txBody>
      </p:sp>
      <p:sp>
        <p:nvSpPr>
          <p:cNvPr id="981" name="Line"/>
          <p:cNvSpPr/>
          <p:nvPr/>
        </p:nvSpPr>
        <p:spPr>
          <a:xfrm>
            <a:off x="259531" y="12535199"/>
            <a:ext cx="23597407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2" name="Circle"/>
          <p:cNvSpPr/>
          <p:nvPr/>
        </p:nvSpPr>
        <p:spPr>
          <a:xfrm>
            <a:off x="11768125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3" name="Circle"/>
          <p:cNvSpPr/>
          <p:nvPr/>
        </p:nvSpPr>
        <p:spPr>
          <a:xfrm>
            <a:off x="9443070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4" name="Circle"/>
          <p:cNvSpPr/>
          <p:nvPr/>
        </p:nvSpPr>
        <p:spPr>
          <a:xfrm>
            <a:off x="16418235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5" name="Circle"/>
          <p:cNvSpPr/>
          <p:nvPr/>
        </p:nvSpPr>
        <p:spPr>
          <a:xfrm>
            <a:off x="14093180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6" name="Circle"/>
          <p:cNvSpPr/>
          <p:nvPr/>
        </p:nvSpPr>
        <p:spPr>
          <a:xfrm>
            <a:off x="4792960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7" name="Circle"/>
          <p:cNvSpPr/>
          <p:nvPr/>
        </p:nvSpPr>
        <p:spPr>
          <a:xfrm>
            <a:off x="2467905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8" name="Circle"/>
          <p:cNvSpPr/>
          <p:nvPr/>
        </p:nvSpPr>
        <p:spPr>
          <a:xfrm>
            <a:off x="18743290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9" name="Circle"/>
          <p:cNvSpPr/>
          <p:nvPr/>
        </p:nvSpPr>
        <p:spPr>
          <a:xfrm>
            <a:off x="7118015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0" name="Circle"/>
          <p:cNvSpPr/>
          <p:nvPr/>
        </p:nvSpPr>
        <p:spPr>
          <a:xfrm>
            <a:off x="21068345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1" name="Circle"/>
          <p:cNvSpPr/>
          <p:nvPr/>
        </p:nvSpPr>
        <p:spPr>
          <a:xfrm>
            <a:off x="142850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2" name="Circle"/>
          <p:cNvSpPr/>
          <p:nvPr/>
        </p:nvSpPr>
        <p:spPr>
          <a:xfrm>
            <a:off x="23393400" y="1211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8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993" name="instagram.png" descr="instagr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89102" y="2840273"/>
            <a:ext cx="1471477" cy="1471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whatsapp.png" descr="whatsapp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87625" y="8789566"/>
            <a:ext cx="1177090" cy="1177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payment.png" descr="payment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887455" y="2282966"/>
            <a:ext cx="1177090" cy="1177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6" name="online-store.png" descr="online-stor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17921" y="7209458"/>
            <a:ext cx="1340619" cy="134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7" name="coffee-cup.png" descr="coffee-cup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2240" y="5768988"/>
            <a:ext cx="864200" cy="86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8" name="coffee.png" descr="coffe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954040" y="8920610"/>
            <a:ext cx="862517" cy="86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9" name="magasin.png" descr="magasin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676705" y="3743653"/>
            <a:ext cx="1612870" cy="1612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1" name="Table"/>
          <p:cNvGraphicFramePr/>
          <p:nvPr/>
        </p:nvGraphicFramePr>
        <p:xfrm>
          <a:off x="238162" y="577850"/>
          <a:ext cx="24214833" cy="1263739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886315"/>
                <a:gridCol w="2119128"/>
                <a:gridCol w="2119128"/>
                <a:gridCol w="2119128"/>
                <a:gridCol w="2119128"/>
                <a:gridCol w="2119128"/>
                <a:gridCol w="2119128"/>
                <a:gridCol w="2119128"/>
                <a:gridCol w="2119128"/>
                <a:gridCol w="2119128"/>
              </a:tblGrid>
              <a:tr h="11051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77800" algn="l"/>
                        </a:tabLst>
                        <a:defRPr sz="1800"/>
                      </a:pPr>
                      <a:r>
                        <a:rPr spc="-14" sz="23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Numéro du touchpoint  Point de contact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431800" algn="ctr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7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</a:t>
                      </a: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Type de canal 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(online offline web APP RS stream conversation influence lien display email vidéo SEO nativead DOOH)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Nom du canal / channel 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(FB, Instagram, Google, TWT, Maps, Blog, article, livre blanc, WeChat, YouTube, média, Pinterest, Amazon…)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Interaction client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(Comment et pourquoi le client utilise ce point de contact ? Quelles informations a-t-il reçu ?)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Interaction marque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(Comment et pourquoi la marque est présente ? Outils digitaux utilisés ?)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745556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2" sz="23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Avis / perception du client 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5" sz="3700">
                          <a:latin typeface="Apple Color Emoji"/>
                          <a:ea typeface="Apple Color Emoji"/>
                          <a:cs typeface="Apple Color Emoji"/>
                          <a:sym typeface="Apple Color Emoji"/>
                        </a:defRPr>
                      </a:pPr>
                      <a:r>
                        <a:t>👍🏽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👎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🙏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😀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😡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b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</a:br>
                      <a:r>
                        <a:rPr b="1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★</a:t>
                      </a:r>
                      <a:r>
                        <a:rPr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 </a:t>
                      </a:r>
                      <a:r>
                        <a:rPr b="1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✄</a:t>
                      </a:r>
                      <a:r>
                        <a:rPr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 </a:t>
                      </a:r>
                      <a:r>
                        <a:t>❤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️  </a:t>
                      </a:r>
                      <a:r>
                        <a:t>🔥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🧠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Décalage avec positionnement voulu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(image ou actions souhaitées par l’entreprise : mémorisation, téléchargement, commande…)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828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Solutions et propositions d’amélioration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(néant si parcours futur ou proposé, sinon quelles sont les pistes d’amélioration d’un parcours constaté ou audité)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</a:tbl>
          </a:graphicData>
        </a:graphic>
      </p:graphicFrame>
      <p:sp>
        <p:nvSpPr>
          <p:cNvPr id="1002" name="Détail du parcours client"/>
          <p:cNvSpPr txBox="1"/>
          <p:nvPr/>
        </p:nvSpPr>
        <p:spPr>
          <a:xfrm>
            <a:off x="-5306" y="-28288"/>
            <a:ext cx="4701724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/>
            <a:r>
              <a:t>Détail du parcours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" name="Table"/>
          <p:cNvGraphicFramePr/>
          <p:nvPr/>
        </p:nvGraphicFramePr>
        <p:xfrm>
          <a:off x="238162" y="577850"/>
          <a:ext cx="24214833" cy="1263739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886315"/>
                <a:gridCol w="2119128"/>
                <a:gridCol w="2119128"/>
                <a:gridCol w="2119128"/>
                <a:gridCol w="2119128"/>
                <a:gridCol w="2119128"/>
                <a:gridCol w="2119128"/>
                <a:gridCol w="2119128"/>
                <a:gridCol w="2119128"/>
                <a:gridCol w="2119128"/>
              </a:tblGrid>
              <a:tr h="11051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77800" algn="l"/>
                        </a:tabLst>
                        <a:defRPr sz="1800"/>
                      </a:pPr>
                      <a:r>
                        <a:rPr spc="-14" sz="23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Numéro du touchpoint  Point de contact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10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11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12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13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14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431800" algn="ctr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15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16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17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32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18</a:t>
                      </a: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Type de canal 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(online offline web APP RS stream conversation influence lien display email vidéo SEO nativead DOOH)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Nom du canal / channel 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(FB, Instagram, Google, TWT, Maps, Blog, article, livre blanc, WeChat, YouTube, média, Pinterest, Amazon…)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Interaction client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(Comment et pourquoi le client utilise ce point de contact ? Quelles informations a-t-il reçu ?)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Interaction marque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(Comment et pourquoi la marque est présente ? Outils digitaux utilisés ?)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745556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2" sz="23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Avis / perception du client 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5" sz="3700">
                          <a:latin typeface="Apple Color Emoji"/>
                          <a:ea typeface="Apple Color Emoji"/>
                          <a:cs typeface="Apple Color Emoji"/>
                          <a:sym typeface="Apple Color Emoji"/>
                        </a:defRPr>
                      </a:pPr>
                      <a:r>
                        <a:t>👍🏽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👎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🙏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😀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😡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</a:t>
                      </a:r>
                      <a:b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</a:br>
                      <a:r>
                        <a:rPr b="1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★</a:t>
                      </a:r>
                      <a:r>
                        <a:rPr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 </a:t>
                      </a:r>
                      <a:r>
                        <a:rPr b="1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✄</a:t>
                      </a:r>
                      <a:r>
                        <a:rPr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 </a:t>
                      </a:r>
                      <a:r>
                        <a:t>❤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️  </a:t>
                      </a:r>
                      <a:r>
                        <a:t>🔥</a:t>
                      </a:r>
                      <a:r>
                        <a:rPr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 </a:t>
                      </a:r>
                      <a:r>
                        <a:t>🧠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6002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Décalage avec positionnement voulu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(image ou actions souhaitées par l’entreprise : mémorisation, téléchargement, commande…)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828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77800" algn="l"/>
                        </a:tabLst>
                        <a:defRPr spc="-11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Solutions et propositions d’amélioration</a:t>
                      </a:r>
                    </a:p>
                    <a:p>
                      <a:pPr algn="l" defTabSz="457200">
                        <a:tabLst>
                          <a:tab pos="177800" algn="l"/>
                        </a:tabLst>
                        <a:defRPr spc="-13" sz="2000">
                          <a:latin typeface="Open Sans Bold"/>
                          <a:ea typeface="Open Sans Bold"/>
                          <a:cs typeface="Open Sans Bold"/>
                          <a:sym typeface="Open Sans Bold"/>
                        </a:defRPr>
                      </a:pPr>
                      <a:r>
                        <a:t>(néant si parcours futur ou proposé, sinon quelles sont les pistes d’amélioration d’un parcours constaté ou audité)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</a:p>
                  </a:txBody>
                  <a:tcPr marL="63500" marR="63500" marT="0" marB="0" anchor="t" anchorCtr="0" horzOverflow="overflow"/>
                </a:tc>
              </a:tr>
            </a:tbl>
          </a:graphicData>
        </a:graphic>
      </p:graphicFrame>
      <p:sp>
        <p:nvSpPr>
          <p:cNvPr id="1005" name="Détail du parcours client"/>
          <p:cNvSpPr txBox="1"/>
          <p:nvPr/>
        </p:nvSpPr>
        <p:spPr>
          <a:xfrm>
            <a:off x="-5306" y="-28288"/>
            <a:ext cx="4701724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/>
            <a:r>
              <a:t>Détail du parcours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AUDIENCE"/>
          <p:cNvSpPr txBox="1"/>
          <p:nvPr/>
        </p:nvSpPr>
        <p:spPr>
          <a:xfrm>
            <a:off x="-1825089" y="3085792"/>
            <a:ext cx="27943591" cy="5567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53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AUDIENCE</a:t>
            </a:r>
          </a:p>
        </p:txBody>
      </p:sp>
      <p:sp>
        <p:nvSpPr>
          <p:cNvPr id="1008" name="PLANNING"/>
          <p:cNvSpPr txBox="1"/>
          <p:nvPr/>
        </p:nvSpPr>
        <p:spPr>
          <a:xfrm>
            <a:off x="-1698089" y="5879792"/>
            <a:ext cx="27943591" cy="5046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19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PLANNING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0" name="Table"/>
          <p:cNvGraphicFramePr/>
          <p:nvPr/>
        </p:nvGraphicFramePr>
        <p:xfrm>
          <a:off x="1257300" y="1498600"/>
          <a:ext cx="22423438" cy="117749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13307"/>
                <a:gridCol w="18784730"/>
              </a:tblGrid>
              <a:tr h="1849797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pc="-13" sz="29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defRPr>
                      </a:pPr>
                      <a:r>
                        <a:rPr spc="-13"/>
                        <a:t>Nom du :  </a:t>
                      </a:r>
                      <a:br>
                        <a:rPr spc="-13"/>
                      </a:br>
                      <a:r>
                        <a:t>1 produit </a:t>
                      </a:r>
                      <a:br/>
                      <a:r>
                        <a:t>2 entreprise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9" sz="30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1 : _____________________________________                 2 : __________________________________</a:t>
                      </a:r>
                    </a:p>
                  </a:txBody>
                  <a:tcPr marL="63500" marR="63500" marT="0" marB="0" anchor="t" anchorCtr="0" horzOverflow="overflow"/>
                </a:tc>
              </a:tr>
              <a:tr h="1831868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9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Secteur, pays, industrie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0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436830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9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Positionnement et/ou Promesse et/ou  Proposition unique et/ou Value proposition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0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849797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9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Business Model : BtoBtoC / D2C / CtoC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0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18497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9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Profit / Marge / PDM 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000"/>
                      </a:pPr>
                    </a:p>
                  </a:txBody>
                  <a:tcPr marL="63500" marR="63500" marT="0" marB="0" anchor="t" anchorCtr="0" horzOverflow="overflow"/>
                </a:tc>
              </a:tr>
            </a:tbl>
          </a:graphicData>
        </a:graphic>
      </p:graphicFrame>
      <p:sp>
        <p:nvSpPr>
          <p:cNvPr id="1011" name="planning-marketing"/>
          <p:cNvSpPr txBox="1"/>
          <p:nvPr/>
        </p:nvSpPr>
        <p:spPr>
          <a:xfrm>
            <a:off x="166657" y="223486"/>
            <a:ext cx="3624841" cy="678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just" defTabSz="457200">
              <a:lnSpc>
                <a:spcPct val="70000"/>
              </a:lnSpc>
              <a:tabLst>
                <a:tab pos="177800" algn="l"/>
                <a:tab pos="228600" algn="l"/>
              </a:tabLst>
              <a:defRPr spc="-10" sz="29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planning-marketing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" name="Table"/>
          <p:cNvGraphicFramePr/>
          <p:nvPr/>
        </p:nvGraphicFramePr>
        <p:xfrm>
          <a:off x="747613" y="965200"/>
          <a:ext cx="22914174" cy="123198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64065"/>
                <a:gridCol w="1373533"/>
                <a:gridCol w="1724691"/>
                <a:gridCol w="6896176"/>
                <a:gridCol w="8175117"/>
                <a:gridCol w="1374829"/>
                <a:gridCol w="1006826"/>
                <a:gridCol w="1373533"/>
              </a:tblGrid>
              <a:tr h="11805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N°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Cible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5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Nom opération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Outils utilisés POEM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Avantage, Utilité, Message, Promesse, Objectif, Argument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5" sz="24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Respon -sable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5" sz="24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Date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5" sz="24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Budget  HT</a:t>
                      </a: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1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2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3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4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5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</a:tbl>
          </a:graphicData>
        </a:graphic>
      </p:graphicFrame>
      <p:sp>
        <p:nvSpPr>
          <p:cNvPr id="1014" name="Planning / Plan communication"/>
          <p:cNvSpPr txBox="1"/>
          <p:nvPr/>
        </p:nvSpPr>
        <p:spPr>
          <a:xfrm>
            <a:off x="-5306" y="-28288"/>
            <a:ext cx="6076896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/>
            <a:r>
              <a:t>Planning / Plan communication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6" name="Table"/>
          <p:cNvGraphicFramePr/>
          <p:nvPr/>
        </p:nvGraphicFramePr>
        <p:xfrm>
          <a:off x="747613" y="965200"/>
          <a:ext cx="22914174" cy="123198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64065"/>
                <a:gridCol w="1373533"/>
                <a:gridCol w="1724691"/>
                <a:gridCol w="6896176"/>
                <a:gridCol w="8175117"/>
                <a:gridCol w="1374829"/>
                <a:gridCol w="1006826"/>
                <a:gridCol w="1373533"/>
              </a:tblGrid>
              <a:tr h="11805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N°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Cible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5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Nom opération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Outils utilisés POEM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3" sz="26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Avantage, Utilité, Message, Promesse, Objectif, Argument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5" sz="24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Respon -sable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5" sz="24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Date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5" sz="2400"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Budget  HT</a:t>
                      </a: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6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7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8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9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  <a:tr h="20490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pc="-12" sz="2700">
                          <a:latin typeface="Open Sans Regular"/>
                          <a:ea typeface="Open Sans Regular"/>
                          <a:cs typeface="Open Sans Regular"/>
                          <a:sym typeface="Open Sans Regular"/>
                        </a:rPr>
                        <a:t>10</a:t>
                      </a: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5200"/>
                      </a:pPr>
                    </a:p>
                  </a:txBody>
                  <a:tcPr marL="63500" marR="63500" marT="0" marB="0" anchor="t" anchorCtr="0" horzOverflow="overflow"/>
                </a:tc>
              </a:tr>
            </a:tbl>
          </a:graphicData>
        </a:graphic>
      </p:graphicFrame>
      <p:sp>
        <p:nvSpPr>
          <p:cNvPr id="1017" name="Planning / Plan communication"/>
          <p:cNvSpPr txBox="1"/>
          <p:nvPr/>
        </p:nvSpPr>
        <p:spPr>
          <a:xfrm>
            <a:off x="-5306" y="-28288"/>
            <a:ext cx="6076896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/>
            <a:r>
              <a:t>Planning / Plan communication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TORY"/>
          <p:cNvSpPr txBox="1"/>
          <p:nvPr/>
        </p:nvSpPr>
        <p:spPr>
          <a:xfrm>
            <a:off x="-1825089" y="3085792"/>
            <a:ext cx="27943591" cy="638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40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STORY</a:t>
            </a:r>
          </a:p>
        </p:txBody>
      </p:sp>
      <p:sp>
        <p:nvSpPr>
          <p:cNvPr id="1020" name="TELLING"/>
          <p:cNvSpPr txBox="1"/>
          <p:nvPr/>
        </p:nvSpPr>
        <p:spPr>
          <a:xfrm>
            <a:off x="-1698089" y="5879792"/>
            <a:ext cx="27943591" cy="5161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2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TELLING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itre 1"/>
          <p:cNvSpPr txBox="1"/>
          <p:nvPr>
            <p:ph type="title"/>
          </p:nvPr>
        </p:nvSpPr>
        <p:spPr>
          <a:xfrm>
            <a:off x="-13360" y="-120888"/>
            <a:ext cx="24410720" cy="1368823"/>
          </a:xfrm>
          <a:prstGeom prst="rect">
            <a:avLst/>
          </a:prstGeom>
        </p:spPr>
        <p:txBody>
          <a:bodyPr/>
          <a:lstStyle/>
          <a:p>
            <a:pPr/>
            <a:r>
              <a:t> Jean-Luc</a:t>
            </a:r>
          </a:p>
        </p:txBody>
      </p:sp>
      <p:sp>
        <p:nvSpPr>
          <p:cNvPr id="586" name="Espace réservé du contenu 2"/>
          <p:cNvSpPr txBox="1"/>
          <p:nvPr>
            <p:ph type="body" sz="quarter" idx="1"/>
          </p:nvPr>
        </p:nvSpPr>
        <p:spPr>
          <a:xfrm>
            <a:off x="239058" y="9189029"/>
            <a:ext cx="5747002" cy="4793974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BIO </a:t>
            </a:r>
            <a:b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587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81000"/>
              </a:lnSpc>
              <a:spcBef>
                <a:spcPts val="2000"/>
              </a:spcBef>
              <a:defRPr i="1" sz="30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CITATION</a:t>
            </a:r>
            <a:b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589" name="Espace réservé du texte 5"/>
          <p:cNvSpPr txBox="1"/>
          <p:nvPr/>
        </p:nvSpPr>
        <p:spPr>
          <a:xfrm>
            <a:off x="6503844" y="1396999"/>
            <a:ext cx="11840017" cy="5379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</p:txBody>
      </p:sp>
      <p:sp>
        <p:nvSpPr>
          <p:cNvPr id="590" name="Rectangle 16"/>
          <p:cNvSpPr/>
          <p:nvPr/>
        </p:nvSpPr>
        <p:spPr>
          <a:xfrm>
            <a:off x="20226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1" name="Rectangle 17"/>
          <p:cNvSpPr/>
          <p:nvPr/>
        </p:nvSpPr>
        <p:spPr>
          <a:xfrm>
            <a:off x="20743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2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3" name="Rectangle 23"/>
          <p:cNvSpPr/>
          <p:nvPr/>
        </p:nvSpPr>
        <p:spPr>
          <a:xfrm>
            <a:off x="20365519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4" name="Rectangle 24"/>
          <p:cNvSpPr/>
          <p:nvPr/>
        </p:nvSpPr>
        <p:spPr>
          <a:xfrm>
            <a:off x="22778519" y="99309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5" name="Rectangle 25"/>
          <p:cNvSpPr/>
          <p:nvPr/>
        </p:nvSpPr>
        <p:spPr>
          <a:xfrm>
            <a:off x="20975119" y="1191510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6" name="ZoneTexte 12"/>
          <p:cNvSpPr txBox="1"/>
          <p:nvPr/>
        </p:nvSpPr>
        <p:spPr>
          <a:xfrm>
            <a:off x="19013388" y="1719373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597" name="ZoneTexte 29"/>
          <p:cNvSpPr txBox="1"/>
          <p:nvPr/>
        </p:nvSpPr>
        <p:spPr>
          <a:xfrm>
            <a:off x="18621027" y="364811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598" name="ZoneTexte 38"/>
          <p:cNvSpPr txBox="1"/>
          <p:nvPr/>
        </p:nvSpPr>
        <p:spPr>
          <a:xfrm>
            <a:off x="18999987" y="5508845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599" name="ZoneTexte 45"/>
          <p:cNvSpPr txBox="1"/>
          <p:nvPr/>
        </p:nvSpPr>
        <p:spPr>
          <a:xfrm>
            <a:off x="18988628" y="747956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600" name="ZoneTexte 54"/>
          <p:cNvSpPr txBox="1"/>
          <p:nvPr/>
        </p:nvSpPr>
        <p:spPr>
          <a:xfrm>
            <a:off x="18986585" y="9403277"/>
            <a:ext cx="2680415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601" name="ZoneTexte 61"/>
          <p:cNvSpPr txBox="1"/>
          <p:nvPr/>
        </p:nvSpPr>
        <p:spPr>
          <a:xfrm>
            <a:off x="18975227" y="11332016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602" name="EPIC / USER STORY / PAIN POINT / PROBLÈME…"/>
          <p:cNvSpPr txBox="1"/>
          <p:nvPr/>
        </p:nvSpPr>
        <p:spPr>
          <a:xfrm>
            <a:off x="6517209" y="6174972"/>
            <a:ext cx="11813287" cy="65742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b="1">
                <a:solidFill>
                  <a:srgbClr val="FF2600"/>
                </a:solidFill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Pourquoi n’est-il pas satisfait des solutions existantes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Empathie map si besoin pour mieux comprendre le 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storyboard2.png" descr="storyboard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373" y="-1"/>
            <a:ext cx="2245538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re 1"/>
          <p:cNvSpPr txBox="1"/>
          <p:nvPr>
            <p:ph type="title"/>
          </p:nvPr>
        </p:nvSpPr>
        <p:spPr>
          <a:xfrm>
            <a:off x="-13360" y="-120888"/>
            <a:ext cx="24410720" cy="1368823"/>
          </a:xfrm>
          <a:prstGeom prst="rect">
            <a:avLst/>
          </a:prstGeom>
        </p:spPr>
        <p:txBody>
          <a:bodyPr/>
          <a:lstStyle/>
          <a:p>
            <a:pPr/>
            <a:r>
              <a:t>222222</a:t>
            </a:r>
          </a:p>
        </p:txBody>
      </p:sp>
      <p:sp>
        <p:nvSpPr>
          <p:cNvPr id="605" name="Espace réservé du contenu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591055">
              <a:spcBef>
                <a:spcPts val="1700"/>
              </a:spcBef>
              <a:defRPr sz="2436"/>
            </a:pPr>
            <a:r>
              <a:t>BIO </a:t>
            </a:r>
            <a:b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606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81000"/>
              </a:lnSpc>
              <a:spcBef>
                <a:spcPts val="2000"/>
              </a:spcBef>
              <a:defRPr i="1" sz="30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CITATION</a:t>
            </a:r>
            <a:b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608" name="Espace réservé du texte 5"/>
          <p:cNvSpPr txBox="1"/>
          <p:nvPr/>
        </p:nvSpPr>
        <p:spPr>
          <a:xfrm>
            <a:off x="6503844" y="1396999"/>
            <a:ext cx="11840017" cy="5379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</p:txBody>
      </p:sp>
      <p:sp>
        <p:nvSpPr>
          <p:cNvPr id="609" name="Rectangle 16"/>
          <p:cNvSpPr/>
          <p:nvPr/>
        </p:nvSpPr>
        <p:spPr>
          <a:xfrm>
            <a:off x="20226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0" name="Rectangle 17"/>
          <p:cNvSpPr/>
          <p:nvPr/>
        </p:nvSpPr>
        <p:spPr>
          <a:xfrm>
            <a:off x="20743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1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2" name="Rectangle 23"/>
          <p:cNvSpPr/>
          <p:nvPr/>
        </p:nvSpPr>
        <p:spPr>
          <a:xfrm>
            <a:off x="20365519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3" name="Rectangle 24"/>
          <p:cNvSpPr/>
          <p:nvPr/>
        </p:nvSpPr>
        <p:spPr>
          <a:xfrm>
            <a:off x="22778519" y="99309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4" name="Rectangle 25"/>
          <p:cNvSpPr/>
          <p:nvPr/>
        </p:nvSpPr>
        <p:spPr>
          <a:xfrm>
            <a:off x="20975119" y="1191510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5" name="ZoneTexte 12"/>
          <p:cNvSpPr txBox="1"/>
          <p:nvPr/>
        </p:nvSpPr>
        <p:spPr>
          <a:xfrm>
            <a:off x="19013388" y="1719373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616" name="ZoneTexte 29"/>
          <p:cNvSpPr txBox="1"/>
          <p:nvPr/>
        </p:nvSpPr>
        <p:spPr>
          <a:xfrm>
            <a:off x="18621027" y="364811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617" name="ZoneTexte 38"/>
          <p:cNvSpPr txBox="1"/>
          <p:nvPr/>
        </p:nvSpPr>
        <p:spPr>
          <a:xfrm>
            <a:off x="18999987" y="5508845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618" name="ZoneTexte 45"/>
          <p:cNvSpPr txBox="1"/>
          <p:nvPr/>
        </p:nvSpPr>
        <p:spPr>
          <a:xfrm>
            <a:off x="18988628" y="747956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619" name="ZoneTexte 54"/>
          <p:cNvSpPr txBox="1"/>
          <p:nvPr/>
        </p:nvSpPr>
        <p:spPr>
          <a:xfrm>
            <a:off x="18986585" y="9403277"/>
            <a:ext cx="2680415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620" name="ZoneTexte 61"/>
          <p:cNvSpPr txBox="1"/>
          <p:nvPr/>
        </p:nvSpPr>
        <p:spPr>
          <a:xfrm>
            <a:off x="18975227" y="11332016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621" name="EPIC / USER STORY / PAIN POINT / PROBLÈME…"/>
          <p:cNvSpPr txBox="1"/>
          <p:nvPr/>
        </p:nvSpPr>
        <p:spPr>
          <a:xfrm>
            <a:off x="6517209" y="6174972"/>
            <a:ext cx="11813287" cy="6574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b="1">
                <a:solidFill>
                  <a:srgbClr val="FF2600"/>
                </a:solidFill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Pourquoi n’est-il pas satisfait des solutions existantes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Empathie map si besoin pour mieux comprendre le 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itre 1"/>
          <p:cNvSpPr txBox="1"/>
          <p:nvPr>
            <p:ph type="title"/>
          </p:nvPr>
        </p:nvSpPr>
        <p:spPr>
          <a:xfrm>
            <a:off x="-13360" y="-120888"/>
            <a:ext cx="24410720" cy="1368823"/>
          </a:xfrm>
          <a:prstGeom prst="rect">
            <a:avLst/>
          </a:prstGeom>
        </p:spPr>
        <p:txBody>
          <a:bodyPr/>
          <a:lstStyle/>
          <a:p>
            <a:pPr/>
            <a:r>
              <a:t>33333</a:t>
            </a:r>
          </a:p>
        </p:txBody>
      </p:sp>
      <p:sp>
        <p:nvSpPr>
          <p:cNvPr id="624" name="Espace réservé du contenu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591055">
              <a:spcBef>
                <a:spcPts val="1700"/>
              </a:spcBef>
              <a:defRPr sz="2436"/>
            </a:pPr>
            <a:r>
              <a:t>BIO </a:t>
            </a:r>
            <a:b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625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81000"/>
              </a:lnSpc>
              <a:spcBef>
                <a:spcPts val="2000"/>
              </a:spcBef>
              <a:defRPr i="1" sz="30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CITATION</a:t>
            </a:r>
            <a:b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627" name="Espace réservé du texte 5"/>
          <p:cNvSpPr txBox="1"/>
          <p:nvPr/>
        </p:nvSpPr>
        <p:spPr>
          <a:xfrm>
            <a:off x="6503844" y="1396999"/>
            <a:ext cx="11840017" cy="5379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</p:txBody>
      </p:sp>
      <p:sp>
        <p:nvSpPr>
          <p:cNvPr id="628" name="Rectangle 16"/>
          <p:cNvSpPr/>
          <p:nvPr/>
        </p:nvSpPr>
        <p:spPr>
          <a:xfrm>
            <a:off x="20226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9" name="Rectangle 17"/>
          <p:cNvSpPr/>
          <p:nvPr/>
        </p:nvSpPr>
        <p:spPr>
          <a:xfrm>
            <a:off x="20743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0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1" name="Rectangle 23"/>
          <p:cNvSpPr/>
          <p:nvPr/>
        </p:nvSpPr>
        <p:spPr>
          <a:xfrm>
            <a:off x="20365519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2" name="Rectangle 24"/>
          <p:cNvSpPr/>
          <p:nvPr/>
        </p:nvSpPr>
        <p:spPr>
          <a:xfrm>
            <a:off x="22778519" y="99309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3" name="Rectangle 25"/>
          <p:cNvSpPr/>
          <p:nvPr/>
        </p:nvSpPr>
        <p:spPr>
          <a:xfrm>
            <a:off x="20975119" y="1191510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4" name="ZoneTexte 12"/>
          <p:cNvSpPr txBox="1"/>
          <p:nvPr/>
        </p:nvSpPr>
        <p:spPr>
          <a:xfrm>
            <a:off x="19013388" y="1719373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635" name="ZoneTexte 29"/>
          <p:cNvSpPr txBox="1"/>
          <p:nvPr/>
        </p:nvSpPr>
        <p:spPr>
          <a:xfrm>
            <a:off x="18621027" y="364811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636" name="ZoneTexte 38"/>
          <p:cNvSpPr txBox="1"/>
          <p:nvPr/>
        </p:nvSpPr>
        <p:spPr>
          <a:xfrm>
            <a:off x="18999987" y="5508845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637" name="ZoneTexte 45"/>
          <p:cNvSpPr txBox="1"/>
          <p:nvPr/>
        </p:nvSpPr>
        <p:spPr>
          <a:xfrm>
            <a:off x="18988628" y="747956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638" name="ZoneTexte 54"/>
          <p:cNvSpPr txBox="1"/>
          <p:nvPr/>
        </p:nvSpPr>
        <p:spPr>
          <a:xfrm>
            <a:off x="18986585" y="9403277"/>
            <a:ext cx="2680415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639" name="ZoneTexte 61"/>
          <p:cNvSpPr txBox="1"/>
          <p:nvPr/>
        </p:nvSpPr>
        <p:spPr>
          <a:xfrm>
            <a:off x="18975227" y="11332016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640" name="EPIC / USER STORY / PAIN POINT / PROBLÈME…"/>
          <p:cNvSpPr txBox="1"/>
          <p:nvPr/>
        </p:nvSpPr>
        <p:spPr>
          <a:xfrm>
            <a:off x="6517209" y="6174972"/>
            <a:ext cx="11813287" cy="6574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b="1">
                <a:solidFill>
                  <a:srgbClr val="FF2600"/>
                </a:solidFill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Pourquoi n’est-il pas satisfait des solutions existantes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Empathie map si besoin pour mieux comprendre le 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itre 1"/>
          <p:cNvSpPr txBox="1"/>
          <p:nvPr>
            <p:ph type="title"/>
          </p:nvPr>
        </p:nvSpPr>
        <p:spPr>
          <a:xfrm>
            <a:off x="-13360" y="-120888"/>
            <a:ext cx="24410720" cy="1368823"/>
          </a:xfrm>
          <a:prstGeom prst="rect">
            <a:avLst/>
          </a:prstGeom>
        </p:spPr>
        <p:txBody>
          <a:bodyPr/>
          <a:lstStyle/>
          <a:p>
            <a:pPr/>
            <a:r>
              <a:t>444444</a:t>
            </a:r>
          </a:p>
        </p:txBody>
      </p:sp>
      <p:sp>
        <p:nvSpPr>
          <p:cNvPr id="643" name="Espace réservé du contenu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591055">
              <a:spcBef>
                <a:spcPts val="1700"/>
              </a:spcBef>
              <a:defRPr sz="2436"/>
            </a:pPr>
            <a:r>
              <a:t>BIO </a:t>
            </a:r>
            <a:b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644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81000"/>
              </a:lnSpc>
              <a:spcBef>
                <a:spcPts val="2000"/>
              </a:spcBef>
              <a:defRPr i="1" sz="30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CITATION</a:t>
            </a:r>
            <a:b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646" name="Espace réservé du texte 5"/>
          <p:cNvSpPr txBox="1"/>
          <p:nvPr/>
        </p:nvSpPr>
        <p:spPr>
          <a:xfrm>
            <a:off x="6503844" y="1396999"/>
            <a:ext cx="11840017" cy="5379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</p:txBody>
      </p:sp>
      <p:sp>
        <p:nvSpPr>
          <p:cNvPr id="647" name="Rectangle 16"/>
          <p:cNvSpPr/>
          <p:nvPr/>
        </p:nvSpPr>
        <p:spPr>
          <a:xfrm>
            <a:off x="20226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8" name="Rectangle 17"/>
          <p:cNvSpPr/>
          <p:nvPr/>
        </p:nvSpPr>
        <p:spPr>
          <a:xfrm>
            <a:off x="20743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9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0" name="Rectangle 23"/>
          <p:cNvSpPr/>
          <p:nvPr/>
        </p:nvSpPr>
        <p:spPr>
          <a:xfrm>
            <a:off x="20365519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1" name="Rectangle 24"/>
          <p:cNvSpPr/>
          <p:nvPr/>
        </p:nvSpPr>
        <p:spPr>
          <a:xfrm>
            <a:off x="22778519" y="99309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2" name="Rectangle 25"/>
          <p:cNvSpPr/>
          <p:nvPr/>
        </p:nvSpPr>
        <p:spPr>
          <a:xfrm>
            <a:off x="20975119" y="1191510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3" name="ZoneTexte 12"/>
          <p:cNvSpPr txBox="1"/>
          <p:nvPr/>
        </p:nvSpPr>
        <p:spPr>
          <a:xfrm>
            <a:off x="19013388" y="1719373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654" name="ZoneTexte 29"/>
          <p:cNvSpPr txBox="1"/>
          <p:nvPr/>
        </p:nvSpPr>
        <p:spPr>
          <a:xfrm>
            <a:off x="18621027" y="364811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655" name="ZoneTexte 38"/>
          <p:cNvSpPr txBox="1"/>
          <p:nvPr/>
        </p:nvSpPr>
        <p:spPr>
          <a:xfrm>
            <a:off x="18999987" y="5508845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656" name="ZoneTexte 45"/>
          <p:cNvSpPr txBox="1"/>
          <p:nvPr/>
        </p:nvSpPr>
        <p:spPr>
          <a:xfrm>
            <a:off x="18988628" y="747956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657" name="ZoneTexte 54"/>
          <p:cNvSpPr txBox="1"/>
          <p:nvPr/>
        </p:nvSpPr>
        <p:spPr>
          <a:xfrm>
            <a:off x="18986585" y="9403277"/>
            <a:ext cx="2680415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658" name="ZoneTexte 61"/>
          <p:cNvSpPr txBox="1"/>
          <p:nvPr/>
        </p:nvSpPr>
        <p:spPr>
          <a:xfrm>
            <a:off x="18975227" y="11332016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659" name="EPIC / USER STORY / PAIN POINT / PROBLÈME…"/>
          <p:cNvSpPr txBox="1"/>
          <p:nvPr/>
        </p:nvSpPr>
        <p:spPr>
          <a:xfrm>
            <a:off x="6517209" y="6174972"/>
            <a:ext cx="11813287" cy="6574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b="1">
                <a:solidFill>
                  <a:srgbClr val="FF2600"/>
                </a:solidFill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Pourquoi n’est-il pas satisfait des solutions existantes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Empathie map si besoin pour mieux comprendre le 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5555555</a:t>
            </a:r>
          </a:p>
        </p:txBody>
      </p:sp>
      <p:sp>
        <p:nvSpPr>
          <p:cNvPr id="662" name="Espace réservé du contenu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591055">
              <a:spcBef>
                <a:spcPts val="1700"/>
              </a:spcBef>
              <a:defRPr sz="2436"/>
            </a:pPr>
            <a:r>
              <a:t>BIO </a:t>
            </a:r>
            <a:b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663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81000"/>
              </a:lnSpc>
              <a:spcBef>
                <a:spcPts val="2000"/>
              </a:spcBef>
              <a:defRPr i="1" sz="30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CITATION</a:t>
            </a:r>
            <a:b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665" name="Espace réservé du texte 5"/>
          <p:cNvSpPr txBox="1"/>
          <p:nvPr/>
        </p:nvSpPr>
        <p:spPr>
          <a:xfrm>
            <a:off x="6503844" y="1396999"/>
            <a:ext cx="11840017" cy="5379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9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</p:txBody>
      </p:sp>
      <p:sp>
        <p:nvSpPr>
          <p:cNvPr id="666" name="Rectangle 16"/>
          <p:cNvSpPr/>
          <p:nvPr/>
        </p:nvSpPr>
        <p:spPr>
          <a:xfrm>
            <a:off x="20226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7" name="Rectangle 17"/>
          <p:cNvSpPr/>
          <p:nvPr/>
        </p:nvSpPr>
        <p:spPr>
          <a:xfrm>
            <a:off x="20743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8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9" name="Rectangle 23"/>
          <p:cNvSpPr/>
          <p:nvPr/>
        </p:nvSpPr>
        <p:spPr>
          <a:xfrm>
            <a:off x="20365519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0" name="Rectangle 24"/>
          <p:cNvSpPr/>
          <p:nvPr/>
        </p:nvSpPr>
        <p:spPr>
          <a:xfrm>
            <a:off x="22778519" y="99309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1" name="Rectangle 25"/>
          <p:cNvSpPr/>
          <p:nvPr/>
        </p:nvSpPr>
        <p:spPr>
          <a:xfrm>
            <a:off x="20975119" y="1191510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2" name="ZoneTexte 12"/>
          <p:cNvSpPr txBox="1"/>
          <p:nvPr/>
        </p:nvSpPr>
        <p:spPr>
          <a:xfrm>
            <a:off x="19013388" y="1719373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673" name="ZoneTexte 29"/>
          <p:cNvSpPr txBox="1"/>
          <p:nvPr/>
        </p:nvSpPr>
        <p:spPr>
          <a:xfrm>
            <a:off x="18621027" y="364811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674" name="ZoneTexte 38"/>
          <p:cNvSpPr txBox="1"/>
          <p:nvPr/>
        </p:nvSpPr>
        <p:spPr>
          <a:xfrm>
            <a:off x="18999987" y="5508845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675" name="ZoneTexte 45"/>
          <p:cNvSpPr txBox="1"/>
          <p:nvPr/>
        </p:nvSpPr>
        <p:spPr>
          <a:xfrm>
            <a:off x="18988628" y="747956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676" name="ZoneTexte 54"/>
          <p:cNvSpPr txBox="1"/>
          <p:nvPr/>
        </p:nvSpPr>
        <p:spPr>
          <a:xfrm>
            <a:off x="18986585" y="9403277"/>
            <a:ext cx="2680415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677" name="ZoneTexte 61"/>
          <p:cNvSpPr txBox="1"/>
          <p:nvPr/>
        </p:nvSpPr>
        <p:spPr>
          <a:xfrm>
            <a:off x="18975227" y="11332016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678" name="EPIC / USER STORY / PAIN POINT / PROBLÈME…"/>
          <p:cNvSpPr txBox="1"/>
          <p:nvPr/>
        </p:nvSpPr>
        <p:spPr>
          <a:xfrm>
            <a:off x="6517209" y="6174972"/>
            <a:ext cx="11813287" cy="6574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b="1">
                <a:solidFill>
                  <a:srgbClr val="FF2600"/>
                </a:solidFill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Pourquoi n’est-il pas satisfait des solutions existantes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…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b="1" sz="3800">
                <a:solidFill>
                  <a:srgbClr val="FF2600"/>
                </a:solidFill>
              </a:defRPr>
            </a:pPr>
            <a:r>
              <a:t>Empathie map si besoin pour mieux comprendre le 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ontent Placeholder 4"/>
          <p:cNvSpPr txBox="1"/>
          <p:nvPr/>
        </p:nvSpPr>
        <p:spPr>
          <a:xfrm>
            <a:off x="395415" y="6310169"/>
            <a:ext cx="5891315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rgbClr val="A7A7A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Citation___________________________________________________________________________________________________________________</a:t>
            </a:r>
          </a:p>
        </p:txBody>
      </p:sp>
      <p:sp>
        <p:nvSpPr>
          <p:cNvPr id="681" name="Rectangle"/>
          <p:cNvSpPr/>
          <p:nvPr/>
        </p:nvSpPr>
        <p:spPr>
          <a:xfrm>
            <a:off x="1048940" y="1689345"/>
            <a:ext cx="3754141" cy="44883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82" name="Rectangle"/>
          <p:cNvSpPr/>
          <p:nvPr/>
        </p:nvSpPr>
        <p:spPr>
          <a:xfrm>
            <a:off x="-38905" y="-22501"/>
            <a:ext cx="24473705" cy="1408450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83" name="Line"/>
          <p:cNvSpPr/>
          <p:nvPr/>
        </p:nvSpPr>
        <p:spPr>
          <a:xfrm flipV="1">
            <a:off x="6534345" y="1518925"/>
            <a:ext cx="1" cy="12197075"/>
          </a:xfrm>
          <a:prstGeom prst="line">
            <a:avLst/>
          </a:prstGeom>
          <a:ln w="177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4" name="Line"/>
          <p:cNvSpPr/>
          <p:nvPr/>
        </p:nvSpPr>
        <p:spPr>
          <a:xfrm flipV="1">
            <a:off x="19057434" y="1502788"/>
            <a:ext cx="1" cy="12203951"/>
          </a:xfrm>
          <a:prstGeom prst="line">
            <a:avLst/>
          </a:prstGeom>
          <a:ln w="177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5" name="Line"/>
          <p:cNvSpPr/>
          <p:nvPr/>
        </p:nvSpPr>
        <p:spPr>
          <a:xfrm>
            <a:off x="19420482" y="2575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6" name="Line"/>
          <p:cNvSpPr/>
          <p:nvPr/>
        </p:nvSpPr>
        <p:spPr>
          <a:xfrm>
            <a:off x="19420482" y="4226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7" name="Line"/>
          <p:cNvSpPr/>
          <p:nvPr/>
        </p:nvSpPr>
        <p:spPr>
          <a:xfrm>
            <a:off x="19420482" y="5877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8" name="Line"/>
          <p:cNvSpPr/>
          <p:nvPr/>
        </p:nvSpPr>
        <p:spPr>
          <a:xfrm>
            <a:off x="19420482" y="7655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9" name="Line"/>
          <p:cNvSpPr/>
          <p:nvPr/>
        </p:nvSpPr>
        <p:spPr>
          <a:xfrm>
            <a:off x="19420482" y="9306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90" name="Line"/>
          <p:cNvSpPr/>
          <p:nvPr/>
        </p:nvSpPr>
        <p:spPr>
          <a:xfrm>
            <a:off x="19420482" y="11084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91" name="-                                         +"/>
          <p:cNvSpPr txBox="1"/>
          <p:nvPr/>
        </p:nvSpPr>
        <p:spPr>
          <a:xfrm>
            <a:off x="19413825" y="2625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  <p:sp>
        <p:nvSpPr>
          <p:cNvPr id="692" name="Surnom…"/>
          <p:cNvSpPr txBox="1"/>
          <p:nvPr/>
        </p:nvSpPr>
        <p:spPr>
          <a:xfrm>
            <a:off x="6956081" y="1502788"/>
            <a:ext cx="9181101" cy="54045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100">
                <a:solidFill>
                  <a:srgbClr val="535353"/>
                </a:solidFill>
              </a:defRPr>
            </a:pPr>
            <a:r>
              <a:t>Surnom</a:t>
            </a: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Age</a:t>
            </a: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Vit à</a:t>
            </a: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Vit avec</a:t>
            </a: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Enfant</a:t>
            </a: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JOB</a:t>
            </a: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Eduction</a:t>
            </a:r>
          </a:p>
          <a:p>
            <a:pPr>
              <a:defRPr sz="3100">
                <a:solidFill>
                  <a:srgbClr val="535353"/>
                </a:solidFill>
              </a:defRPr>
            </a:pP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CV</a:t>
            </a:r>
          </a:p>
          <a:p>
            <a:pPr>
              <a:defRPr sz="3100">
                <a:solidFill>
                  <a:srgbClr val="535353"/>
                </a:solidFill>
              </a:defRPr>
            </a:pPr>
          </a:p>
          <a:p>
            <a:pPr>
              <a:defRPr sz="3100">
                <a:solidFill>
                  <a:srgbClr val="535353"/>
                </a:solidFill>
              </a:defRPr>
            </a:pPr>
            <a:r>
              <a:t>Passionné par</a:t>
            </a:r>
          </a:p>
        </p:txBody>
      </p:sp>
      <p:sp>
        <p:nvSpPr>
          <p:cNvPr id="693" name="Content Placeholder 4"/>
          <p:cNvSpPr txBox="1"/>
          <p:nvPr/>
        </p:nvSpPr>
        <p:spPr>
          <a:xfrm>
            <a:off x="395415" y="10310669"/>
            <a:ext cx="5891315" cy="308710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BIO________________________________________________________________________________________________________________________</a:t>
            </a:r>
          </a:p>
        </p:txBody>
      </p:sp>
      <p:sp>
        <p:nvSpPr>
          <p:cNvPr id="694" name="Rectangle"/>
          <p:cNvSpPr/>
          <p:nvPr/>
        </p:nvSpPr>
        <p:spPr>
          <a:xfrm>
            <a:off x="202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95" name="Rectangle"/>
          <p:cNvSpPr/>
          <p:nvPr/>
        </p:nvSpPr>
        <p:spPr>
          <a:xfrm>
            <a:off x="1091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96" name="Rectangle"/>
          <p:cNvSpPr/>
          <p:nvPr/>
        </p:nvSpPr>
        <p:spPr>
          <a:xfrm>
            <a:off x="1980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97" name="Rectangle"/>
          <p:cNvSpPr/>
          <p:nvPr/>
        </p:nvSpPr>
        <p:spPr>
          <a:xfrm>
            <a:off x="2869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98" name="Rectangle"/>
          <p:cNvSpPr/>
          <p:nvPr/>
        </p:nvSpPr>
        <p:spPr>
          <a:xfrm>
            <a:off x="3758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99" name="Rectangle"/>
          <p:cNvSpPr/>
          <p:nvPr/>
        </p:nvSpPr>
        <p:spPr>
          <a:xfrm>
            <a:off x="4647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700" name="Rectangle"/>
          <p:cNvSpPr/>
          <p:nvPr/>
        </p:nvSpPr>
        <p:spPr>
          <a:xfrm>
            <a:off x="5536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701" name="Rectangle"/>
          <p:cNvSpPr/>
          <p:nvPr/>
        </p:nvSpPr>
        <p:spPr>
          <a:xfrm>
            <a:off x="6425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702" name="Rectangle"/>
          <p:cNvSpPr/>
          <p:nvPr/>
        </p:nvSpPr>
        <p:spPr>
          <a:xfrm>
            <a:off x="7314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703" name="Rectangle"/>
          <p:cNvSpPr/>
          <p:nvPr/>
        </p:nvSpPr>
        <p:spPr>
          <a:xfrm>
            <a:off x="8203395" y="172563"/>
            <a:ext cx="727186" cy="984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704" name="Problème / Besoin / Attentes / Frustration / insatisfaction / pain point…"/>
          <p:cNvSpPr txBox="1"/>
          <p:nvPr/>
        </p:nvSpPr>
        <p:spPr>
          <a:xfrm>
            <a:off x="6929299" y="7128509"/>
            <a:ext cx="11746038" cy="6269853"/>
          </a:xfrm>
          <a:prstGeom prst="rect">
            <a:avLst/>
          </a:prstGeom>
          <a:solidFill>
            <a:srgbClr val="DDDDDD"/>
          </a:solidFill>
          <a:ln w="38100">
            <a:solidFill>
              <a:srgbClr val="FF26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400">
                <a:solidFill>
                  <a:srgbClr val="FF2600"/>
                </a:solidFill>
              </a:defRPr>
            </a:pPr>
            <a:r>
              <a:t>Problème / Besoin / Attentes / Frustration / insatisfaction / pain point </a:t>
            </a:r>
          </a:p>
          <a:p>
            <a:pPr>
              <a:defRPr sz="4400">
                <a:solidFill>
                  <a:srgbClr val="FF2600"/>
                </a:solidFill>
              </a:defRPr>
            </a:pPr>
          </a:p>
          <a:p>
            <a:pPr>
              <a:defRPr sz="4400">
                <a:solidFill>
                  <a:srgbClr val="FF2600"/>
                </a:solidFill>
              </a:defRPr>
            </a:pPr>
          </a:p>
          <a:p>
            <a:pPr>
              <a:defRPr sz="4400">
                <a:solidFill>
                  <a:srgbClr val="FF2600"/>
                </a:solidFill>
              </a:defRPr>
            </a:pPr>
          </a:p>
          <a:p>
            <a:pPr>
              <a:defRPr sz="4400">
                <a:solidFill>
                  <a:srgbClr val="FF2600"/>
                </a:solidFill>
              </a:defRPr>
            </a:pPr>
          </a:p>
          <a:p>
            <a:pPr>
              <a:defRPr sz="4400">
                <a:solidFill>
                  <a:srgbClr val="FF2600"/>
                </a:solidFill>
              </a:defRPr>
            </a:pPr>
          </a:p>
          <a:p>
            <a:pPr>
              <a:defRPr sz="4400">
                <a:solidFill>
                  <a:srgbClr val="FF2600"/>
                </a:solidFill>
              </a:defRPr>
            </a:pPr>
          </a:p>
          <a:p>
            <a:pPr>
              <a:defRPr sz="4400">
                <a:solidFill>
                  <a:srgbClr val="FF2600"/>
                </a:solidFill>
              </a:defRPr>
            </a:pPr>
            <a:r>
              <a:t>Empathy Map si besoin</a:t>
            </a:r>
          </a:p>
        </p:txBody>
      </p:sp>
      <p:sp>
        <p:nvSpPr>
          <p:cNvPr id="705" name="Line"/>
          <p:cNvSpPr/>
          <p:nvPr/>
        </p:nvSpPr>
        <p:spPr>
          <a:xfrm>
            <a:off x="19420482" y="12481878"/>
            <a:ext cx="4792514" cy="1"/>
          </a:xfrm>
          <a:prstGeom prst="line">
            <a:avLst/>
          </a:prstGeom>
          <a:ln w="508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706" name="-                                         +"/>
          <p:cNvSpPr txBox="1"/>
          <p:nvPr/>
        </p:nvSpPr>
        <p:spPr>
          <a:xfrm>
            <a:off x="19413825" y="4149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  <p:sp>
        <p:nvSpPr>
          <p:cNvPr id="707" name="-                                         +"/>
          <p:cNvSpPr txBox="1"/>
          <p:nvPr/>
        </p:nvSpPr>
        <p:spPr>
          <a:xfrm>
            <a:off x="19413825" y="5800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  <p:sp>
        <p:nvSpPr>
          <p:cNvPr id="708" name="-                                         +"/>
          <p:cNvSpPr txBox="1"/>
          <p:nvPr/>
        </p:nvSpPr>
        <p:spPr>
          <a:xfrm>
            <a:off x="19413825" y="7578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  <p:sp>
        <p:nvSpPr>
          <p:cNvPr id="709" name="-                                         +"/>
          <p:cNvSpPr txBox="1"/>
          <p:nvPr/>
        </p:nvSpPr>
        <p:spPr>
          <a:xfrm>
            <a:off x="19413825" y="9229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  <p:sp>
        <p:nvSpPr>
          <p:cNvPr id="710" name="-                                         +"/>
          <p:cNvSpPr txBox="1"/>
          <p:nvPr/>
        </p:nvSpPr>
        <p:spPr>
          <a:xfrm>
            <a:off x="19413825" y="11134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  <p:sp>
        <p:nvSpPr>
          <p:cNvPr id="711" name="-                                         +"/>
          <p:cNvSpPr txBox="1"/>
          <p:nvPr/>
        </p:nvSpPr>
        <p:spPr>
          <a:xfrm>
            <a:off x="19413825" y="12531467"/>
            <a:ext cx="6506861" cy="6506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700"/>
            </a:lvl1pPr>
          </a:lstStyle>
          <a:p>
            <a:pPr/>
            <a:r>
              <a:t>-                                         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